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37.xml" ContentType="application/vnd.openxmlformats-officedocument.presentationml.tags+xml"/>
  <Override PartName="/ppt/notesSlides/notesSlide33.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tags/tag39.xml" ContentType="application/vnd.openxmlformats-officedocument.presentationml.tags+xml"/>
  <Override PartName="/ppt/notesSlides/notesSlide35.xml" ContentType="application/vnd.openxmlformats-officedocument.presentationml.notesSlide+xml"/>
  <Override PartName="/ppt/tags/tag40.xml" ContentType="application/vnd.openxmlformats-officedocument.presentationml.tags+xml"/>
  <Override PartName="/ppt/notesSlides/notesSlide36.xml" ContentType="application/vnd.openxmlformats-officedocument.presentationml.notesSlide+xml"/>
  <Override PartName="/ppt/tags/tag41.xml" ContentType="application/vnd.openxmlformats-officedocument.presentationml.tags+xml"/>
  <Override PartName="/ppt/notesSlides/notesSlide37.xml" ContentType="application/vnd.openxmlformats-officedocument.presentationml.notesSlide+xml"/>
  <Override PartName="/ppt/tags/tag42.xml" ContentType="application/vnd.openxmlformats-officedocument.presentationml.tags+xml"/>
  <Override PartName="/ppt/notesSlides/notesSlide38.xml" ContentType="application/vnd.openxmlformats-officedocument.presentationml.notesSlide+xml"/>
  <Override PartName="/ppt/tags/tag43.xml" ContentType="application/vnd.openxmlformats-officedocument.presentationml.tags+xml"/>
  <Override PartName="/ppt/notesSlides/notesSlide39.xml" ContentType="application/vnd.openxmlformats-officedocument.presentationml.notesSlide+xml"/>
  <Override PartName="/ppt/tags/tag44.xml" ContentType="application/vnd.openxmlformats-officedocument.presentationml.tags+xml"/>
  <Override PartName="/ppt/notesSlides/notesSlide40.xml" ContentType="application/vnd.openxmlformats-officedocument.presentationml.notesSlide+xml"/>
  <Override PartName="/ppt/tags/tag45.xml" ContentType="application/vnd.openxmlformats-officedocument.presentationml.tags+xml"/>
  <Override PartName="/ppt/notesSlides/notesSlide41.xml" ContentType="application/vnd.openxmlformats-officedocument.presentationml.notesSlide+xml"/>
  <Override PartName="/ppt/tags/tag46.xml" ContentType="application/vnd.openxmlformats-officedocument.presentationml.tags+xml"/>
  <Override PartName="/ppt/notesSlides/notesSlide42.xml" ContentType="application/vnd.openxmlformats-officedocument.presentationml.notesSlide+xml"/>
  <Override PartName="/ppt/tags/tag47.xml" ContentType="application/vnd.openxmlformats-officedocument.presentationml.tags+xml"/>
  <Override PartName="/ppt/notesSlides/notesSlide43.xml" ContentType="application/vnd.openxmlformats-officedocument.presentationml.notesSlide+xml"/>
  <Override PartName="/ppt/tags/tag48.xml" ContentType="application/vnd.openxmlformats-officedocument.presentationml.tags+xml"/>
  <Override PartName="/ppt/notesSlides/notesSlide44.xml" ContentType="application/vnd.openxmlformats-officedocument.presentationml.notesSlide+xml"/>
  <Override PartName="/ppt/tags/tag49.xml" ContentType="application/vnd.openxmlformats-officedocument.presentationml.tags+xml"/>
  <Override PartName="/ppt/notesSlides/notesSlide45.xml" ContentType="application/vnd.openxmlformats-officedocument.presentationml.notesSlide+xml"/>
  <Override PartName="/ppt/tags/tag50.xml" ContentType="application/vnd.openxmlformats-officedocument.presentationml.tags+xml"/>
  <Override PartName="/ppt/notesSlides/notesSlide46.xml" ContentType="application/vnd.openxmlformats-officedocument.presentationml.notesSlide+xml"/>
  <Override PartName="/ppt/tags/tag51.xml" ContentType="application/vnd.openxmlformats-officedocument.presentationml.tags+xml"/>
  <Override PartName="/ppt/notesSlides/notesSlide47.xml" ContentType="application/vnd.openxmlformats-officedocument.presentationml.notesSlide+xml"/>
  <Override PartName="/ppt/tags/tag52.xml" ContentType="application/vnd.openxmlformats-officedocument.presentationml.tags+xml"/>
  <Override PartName="/ppt/notesSlides/notesSlide48.xml" ContentType="application/vnd.openxmlformats-officedocument.presentationml.notesSlide+xml"/>
  <Override PartName="/ppt/tags/tag53.xml" ContentType="application/vnd.openxmlformats-officedocument.presentationml.tags+xml"/>
  <Override PartName="/ppt/notesSlides/notesSlide49.xml" ContentType="application/vnd.openxmlformats-officedocument.presentationml.notesSlide+xml"/>
  <Override PartName="/ppt/tags/tag54.xml" ContentType="application/vnd.openxmlformats-officedocument.presentationml.tags+xml"/>
  <Override PartName="/ppt/notesSlides/notesSlide50.xml" ContentType="application/vnd.openxmlformats-officedocument.presentationml.notesSlide+xml"/>
  <Override PartName="/ppt/tags/tag55.xml" ContentType="application/vnd.openxmlformats-officedocument.presentationml.tags+xml"/>
  <Override PartName="/ppt/notesSlides/notesSlide51.xml" ContentType="application/vnd.openxmlformats-officedocument.presentationml.notesSlide+xml"/>
  <Override PartName="/ppt/tags/tag56.xml" ContentType="application/vnd.openxmlformats-officedocument.presentationml.tags+xml"/>
  <Override PartName="/ppt/notesSlides/notesSlide52.xml" ContentType="application/vnd.openxmlformats-officedocument.presentationml.notesSlide+xml"/>
  <Override PartName="/ppt/tags/tag57.xml" ContentType="application/vnd.openxmlformats-officedocument.presentationml.tags+xml"/>
  <Override PartName="/ppt/notesSlides/notesSlide53.xml" ContentType="application/vnd.openxmlformats-officedocument.presentationml.notesSlide+xml"/>
  <Override PartName="/ppt/tags/tag58.xml" ContentType="application/vnd.openxmlformats-officedocument.presentationml.tags+xml"/>
  <Override PartName="/ppt/notesSlides/notesSlide54.xml" ContentType="application/vnd.openxmlformats-officedocument.presentationml.notesSlide+xml"/>
  <Override PartName="/ppt/tags/tag59.xml" ContentType="application/vnd.openxmlformats-officedocument.presentationml.tags+xml"/>
  <Override PartName="/ppt/notesSlides/notesSlide55.xml" ContentType="application/vnd.openxmlformats-officedocument.presentationml.notesSlide+xml"/>
  <Override PartName="/ppt/tags/tag60.xml" ContentType="application/vnd.openxmlformats-officedocument.presentationml.tags+xml"/>
  <Override PartName="/ppt/notesSlides/notesSlide56.xml" ContentType="application/vnd.openxmlformats-officedocument.presentationml.notesSlide+xml"/>
  <Override PartName="/ppt/tags/tag61.xml" ContentType="application/vnd.openxmlformats-officedocument.presentationml.tags+xml"/>
  <Override PartName="/ppt/notesSlides/notesSlide57.xml" ContentType="application/vnd.openxmlformats-officedocument.presentationml.notesSlide+xml"/>
  <Override PartName="/ppt/tags/tag62.xml" ContentType="application/vnd.openxmlformats-officedocument.presentationml.tags+xml"/>
  <Override PartName="/ppt/notesSlides/notesSlide58.xml" ContentType="application/vnd.openxmlformats-officedocument.presentationml.notesSlide+xml"/>
  <Override PartName="/ppt/tags/tag63.xml" ContentType="application/vnd.openxmlformats-officedocument.presentationml.tags+xml"/>
  <Override PartName="/ppt/notesSlides/notesSlide59.xml" ContentType="application/vnd.openxmlformats-officedocument.presentationml.notesSlide+xml"/>
  <Override PartName="/ppt/tags/tag64.xml" ContentType="application/vnd.openxmlformats-officedocument.presentationml.tags+xml"/>
  <Override PartName="/ppt/notesSlides/notesSlide60.xml" ContentType="application/vnd.openxmlformats-officedocument.presentationml.notesSlide+xml"/>
  <Override PartName="/ppt/tags/tag65.xml" ContentType="application/vnd.openxmlformats-officedocument.presentationml.tags+xml"/>
  <Override PartName="/ppt/notesSlides/notesSlide61.xml" ContentType="application/vnd.openxmlformats-officedocument.presentationml.notesSlide+xml"/>
  <Override PartName="/ppt/tags/tag66.xml" ContentType="application/vnd.openxmlformats-officedocument.presentationml.tags+xml"/>
  <Override PartName="/ppt/notesSlides/notesSlide62.xml" ContentType="application/vnd.openxmlformats-officedocument.presentationml.notesSlide+xml"/>
  <Override PartName="/ppt/tags/tag67.xml" ContentType="application/vnd.openxmlformats-officedocument.presentationml.tags+xml"/>
  <Override PartName="/ppt/notesSlides/notesSlide63.xml" ContentType="application/vnd.openxmlformats-officedocument.presentationml.notesSlide+xml"/>
  <Override PartName="/ppt/tags/tag68.xml" ContentType="application/vnd.openxmlformats-officedocument.presentationml.tags+xml"/>
  <Override PartName="/ppt/notesSlides/notesSlide64.xml" ContentType="application/vnd.openxmlformats-officedocument.presentationml.notesSlide+xml"/>
  <Override PartName="/ppt/tags/tag69.xml" ContentType="application/vnd.openxmlformats-officedocument.presentationml.tags+xml"/>
  <Override PartName="/ppt/notesSlides/notesSlide65.xml" ContentType="application/vnd.openxmlformats-officedocument.presentationml.notesSlide+xml"/>
  <Override PartName="/ppt/tags/tag70.xml" ContentType="application/vnd.openxmlformats-officedocument.presentationml.tags+xml"/>
  <Override PartName="/ppt/notesSlides/notesSlide66.xml" ContentType="application/vnd.openxmlformats-officedocument.presentationml.notesSlide+xml"/>
  <Override PartName="/ppt/tags/tag71.xml" ContentType="application/vnd.openxmlformats-officedocument.presentationml.tags+xml"/>
  <Override PartName="/ppt/notesSlides/notesSlide67.xml" ContentType="application/vnd.openxmlformats-officedocument.presentationml.notesSlide+xml"/>
  <Override PartName="/ppt/tags/tag72.xml" ContentType="application/vnd.openxmlformats-officedocument.presentationml.tags+xml"/>
  <Override PartName="/ppt/notesSlides/notesSlide68.xml" ContentType="application/vnd.openxmlformats-officedocument.presentationml.notesSlide+xml"/>
  <Override PartName="/ppt/tags/tag73.xml" ContentType="application/vnd.openxmlformats-officedocument.presentationml.tags+xml"/>
  <Override PartName="/ppt/notesSlides/notesSlide69.xml" ContentType="application/vnd.openxmlformats-officedocument.presentationml.notesSlide+xml"/>
  <Override PartName="/ppt/tags/tag74.xml" ContentType="application/vnd.openxmlformats-officedocument.presentationml.tags+xml"/>
  <Override PartName="/ppt/notesSlides/notesSlide70.xml" ContentType="application/vnd.openxmlformats-officedocument.presentationml.notesSlide+xml"/>
  <Override PartName="/ppt/tags/tag75.xml" ContentType="application/vnd.openxmlformats-officedocument.presentationml.tags+xml"/>
  <Override PartName="/ppt/notesSlides/notesSlide71.xml" ContentType="application/vnd.openxmlformats-officedocument.presentationml.notesSlide+xml"/>
  <Override PartName="/ppt/tags/tag76.xml" ContentType="application/vnd.openxmlformats-officedocument.presentationml.tags+xml"/>
  <Override PartName="/ppt/notesSlides/notesSlide72.xml" ContentType="application/vnd.openxmlformats-officedocument.presentationml.notesSlide+xml"/>
  <Override PartName="/ppt/tags/tag77.xml" ContentType="application/vnd.openxmlformats-officedocument.presentationml.tags+xml"/>
  <Override PartName="/ppt/notesSlides/notesSlide73.xml" ContentType="application/vnd.openxmlformats-officedocument.presentationml.notesSlide+xml"/>
  <Override PartName="/ppt/tags/tag78.xml" ContentType="application/vnd.openxmlformats-officedocument.presentationml.tags+xml"/>
  <Override PartName="/ppt/notesSlides/notesSlide74.xml" ContentType="application/vnd.openxmlformats-officedocument.presentationml.notesSlide+xml"/>
  <Override PartName="/ppt/tags/tag79.xml" ContentType="application/vnd.openxmlformats-officedocument.presentationml.tags+xml"/>
  <Override PartName="/ppt/notesSlides/notesSlide75.xml" ContentType="application/vnd.openxmlformats-officedocument.presentationml.notesSlide+xml"/>
  <Override PartName="/ppt/tags/tag80.xml" ContentType="application/vnd.openxmlformats-officedocument.presentationml.tags+xml"/>
  <Override PartName="/ppt/notesSlides/notesSlide76.xml" ContentType="application/vnd.openxmlformats-officedocument.presentationml.notesSlide+xml"/>
  <Override PartName="/ppt/tags/tag81.xml" ContentType="application/vnd.openxmlformats-officedocument.presentationml.tags+xml"/>
  <Override PartName="/ppt/notesSlides/notesSlide77.xml" ContentType="application/vnd.openxmlformats-officedocument.presentationml.notesSlide+xml"/>
  <Override PartName="/ppt/tags/tag82.xml" ContentType="application/vnd.openxmlformats-officedocument.presentationml.tags+xml"/>
  <Override PartName="/ppt/notesSlides/notesSlide78.xml" ContentType="application/vnd.openxmlformats-officedocument.presentationml.notesSlide+xml"/>
  <Override PartName="/ppt/tags/tag83.xml" ContentType="application/vnd.openxmlformats-officedocument.presentationml.tags+xml"/>
  <Override PartName="/ppt/notesSlides/notesSlide79.xml" ContentType="application/vnd.openxmlformats-officedocument.presentationml.notesSlide+xml"/>
  <Override PartName="/ppt/tags/tag84.xml" ContentType="application/vnd.openxmlformats-officedocument.presentationml.tags+xml"/>
  <Override PartName="/ppt/notesSlides/notesSlide80.xml" ContentType="application/vnd.openxmlformats-officedocument.presentationml.notesSlide+xml"/>
  <Override PartName="/ppt/tags/tag85.xml" ContentType="application/vnd.openxmlformats-officedocument.presentationml.tags+xml"/>
  <Override PartName="/ppt/notesSlides/notesSlide81.xml" ContentType="application/vnd.openxmlformats-officedocument.presentationml.notesSlide+xml"/>
  <Override PartName="/ppt/tags/tag86.xml" ContentType="application/vnd.openxmlformats-officedocument.presentationml.tags+xml"/>
  <Override PartName="/ppt/notesSlides/notesSlide82.xml" ContentType="application/vnd.openxmlformats-officedocument.presentationml.notesSlide+xml"/>
  <Override PartName="/ppt/tags/tag87.xml" ContentType="application/vnd.openxmlformats-officedocument.presentationml.tags+xml"/>
  <Override PartName="/ppt/notesSlides/notesSlide83.xml" ContentType="application/vnd.openxmlformats-officedocument.presentationml.notesSlide+xml"/>
  <Override PartName="/ppt/tags/tag88.xml" ContentType="application/vnd.openxmlformats-officedocument.presentationml.tags+xml"/>
  <Override PartName="/ppt/notesSlides/notesSlide84.xml" ContentType="application/vnd.openxmlformats-officedocument.presentationml.notesSlide+xml"/>
  <Override PartName="/ppt/tags/tag89.xml" ContentType="application/vnd.openxmlformats-officedocument.presentationml.tags+xml"/>
  <Override PartName="/ppt/notesSlides/notesSlide85.xml" ContentType="application/vnd.openxmlformats-officedocument.presentationml.notesSlide+xml"/>
  <Override PartName="/ppt/tags/tag90.xml" ContentType="application/vnd.openxmlformats-officedocument.presentationml.tags+xml"/>
  <Override PartName="/ppt/notesSlides/notesSlide86.xml" ContentType="application/vnd.openxmlformats-officedocument.presentationml.notesSlide+xml"/>
  <Override PartName="/ppt/tags/tag91.xml" ContentType="application/vnd.openxmlformats-officedocument.presentationml.tags+xml"/>
  <Override PartName="/ppt/notesSlides/notesSlide87.xml" ContentType="application/vnd.openxmlformats-officedocument.presentationml.notesSlide+xml"/>
  <Override PartName="/ppt/tags/tag92.xml" ContentType="application/vnd.openxmlformats-officedocument.presentationml.tags+xml"/>
  <Override PartName="/ppt/notesSlides/notesSlide88.xml" ContentType="application/vnd.openxmlformats-officedocument.presentationml.notesSlide+xml"/>
  <Override PartName="/ppt/tags/tag93.xml" ContentType="application/vnd.openxmlformats-officedocument.presentationml.tags+xml"/>
  <Override PartName="/ppt/notesSlides/notesSlide89.xml" ContentType="application/vnd.openxmlformats-officedocument.presentationml.notesSlide+xml"/>
  <Override PartName="/ppt/tags/tag94.xml" ContentType="application/vnd.openxmlformats-officedocument.presentationml.tags+xml"/>
  <Override PartName="/ppt/notesSlides/notesSlide90.xml" ContentType="application/vnd.openxmlformats-officedocument.presentationml.notesSlide+xml"/>
  <Override PartName="/ppt/tags/tag95.xml" ContentType="application/vnd.openxmlformats-officedocument.presentationml.tags+xml"/>
  <Override PartName="/ppt/notesSlides/notesSlide91.xml" ContentType="application/vnd.openxmlformats-officedocument.presentationml.notesSlide+xml"/>
  <Override PartName="/ppt/tags/tag96.xml" ContentType="application/vnd.openxmlformats-officedocument.presentationml.tags+xml"/>
  <Override PartName="/ppt/notesSlides/notesSlide92.xml" ContentType="application/vnd.openxmlformats-officedocument.presentationml.notesSlide+xml"/>
  <Override PartName="/ppt/tags/tag97.xml" ContentType="application/vnd.openxmlformats-officedocument.presentationml.tags+xml"/>
  <Override PartName="/ppt/notesSlides/notesSlide93.xml" ContentType="application/vnd.openxmlformats-officedocument.presentationml.notesSlide+xml"/>
  <Override PartName="/ppt/tags/tag98.xml" ContentType="application/vnd.openxmlformats-officedocument.presentationml.tags+xml"/>
  <Override PartName="/ppt/notesSlides/notesSlide94.xml" ContentType="application/vnd.openxmlformats-officedocument.presentationml.notesSlide+xml"/>
  <Override PartName="/ppt/tags/tag99.xml" ContentType="application/vnd.openxmlformats-officedocument.presentationml.tags+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1"/>
  </p:notesMasterIdLst>
  <p:sldIdLst>
    <p:sldId id="257" r:id="rId5"/>
    <p:sldId id="258" r:id="rId6"/>
    <p:sldId id="282" r:id="rId7"/>
    <p:sldId id="279" r:id="rId8"/>
    <p:sldId id="281" r:id="rId9"/>
    <p:sldId id="286" r:id="rId10"/>
    <p:sldId id="283" r:id="rId11"/>
    <p:sldId id="284" r:id="rId12"/>
    <p:sldId id="287" r:id="rId13"/>
    <p:sldId id="288" r:id="rId14"/>
    <p:sldId id="289" r:id="rId15"/>
    <p:sldId id="296" r:id="rId16"/>
    <p:sldId id="290" r:id="rId17"/>
    <p:sldId id="297" r:id="rId18"/>
    <p:sldId id="298" r:id="rId19"/>
    <p:sldId id="318" r:id="rId20"/>
    <p:sldId id="317" r:id="rId21"/>
    <p:sldId id="367" r:id="rId22"/>
    <p:sldId id="259" r:id="rId23"/>
    <p:sldId id="261" r:id="rId24"/>
    <p:sldId id="300" r:id="rId25"/>
    <p:sldId id="292" r:id="rId26"/>
    <p:sldId id="303" r:id="rId27"/>
    <p:sldId id="304" r:id="rId28"/>
    <p:sldId id="305" r:id="rId29"/>
    <p:sldId id="306" r:id="rId30"/>
    <p:sldId id="307" r:id="rId31"/>
    <p:sldId id="293" r:id="rId32"/>
    <p:sldId id="291" r:id="rId33"/>
    <p:sldId id="308" r:id="rId34"/>
    <p:sldId id="262" r:id="rId35"/>
    <p:sldId id="309" r:id="rId36"/>
    <p:sldId id="315" r:id="rId37"/>
    <p:sldId id="314" r:id="rId38"/>
    <p:sldId id="313" r:id="rId39"/>
    <p:sldId id="316" r:id="rId40"/>
    <p:sldId id="311" r:id="rId41"/>
    <p:sldId id="263" r:id="rId42"/>
    <p:sldId id="310" r:id="rId43"/>
    <p:sldId id="326" r:id="rId44"/>
    <p:sldId id="329" r:id="rId45"/>
    <p:sldId id="330" r:id="rId46"/>
    <p:sldId id="332" r:id="rId47"/>
    <p:sldId id="331" r:id="rId48"/>
    <p:sldId id="264" r:id="rId49"/>
    <p:sldId id="265" r:id="rId50"/>
    <p:sldId id="323" r:id="rId51"/>
    <p:sldId id="324" r:id="rId52"/>
    <p:sldId id="325" r:id="rId53"/>
    <p:sldId id="354" r:id="rId54"/>
    <p:sldId id="266" r:id="rId55"/>
    <p:sldId id="334" r:id="rId56"/>
    <p:sldId id="335" r:id="rId57"/>
    <p:sldId id="337" r:id="rId58"/>
    <p:sldId id="338" r:id="rId59"/>
    <p:sldId id="333" r:id="rId60"/>
    <p:sldId id="267" r:id="rId61"/>
    <p:sldId id="319" r:id="rId62"/>
    <p:sldId id="321" r:id="rId63"/>
    <p:sldId id="322" r:id="rId64"/>
    <p:sldId id="268" r:id="rId65"/>
    <p:sldId id="339" r:id="rId66"/>
    <p:sldId id="340" r:id="rId67"/>
    <p:sldId id="341" r:id="rId68"/>
    <p:sldId id="355" r:id="rId69"/>
    <p:sldId id="269" r:id="rId70"/>
    <p:sldId id="342" r:id="rId71"/>
    <p:sldId id="343" r:id="rId72"/>
    <p:sldId id="271" r:id="rId73"/>
    <p:sldId id="344" r:id="rId74"/>
    <p:sldId id="345" r:id="rId75"/>
    <p:sldId id="346" r:id="rId76"/>
    <p:sldId id="272" r:id="rId77"/>
    <p:sldId id="348" r:id="rId78"/>
    <p:sldId id="349" r:id="rId79"/>
    <p:sldId id="273" r:id="rId80"/>
    <p:sldId id="350" r:id="rId81"/>
    <p:sldId id="270" r:id="rId82"/>
    <p:sldId id="351" r:id="rId83"/>
    <p:sldId id="352" r:id="rId84"/>
    <p:sldId id="353" r:id="rId85"/>
    <p:sldId id="260" r:id="rId86"/>
    <p:sldId id="274" r:id="rId87"/>
    <p:sldId id="356" r:id="rId88"/>
    <p:sldId id="358" r:id="rId89"/>
    <p:sldId id="359" r:id="rId90"/>
    <p:sldId id="276" r:id="rId91"/>
    <p:sldId id="362" r:id="rId92"/>
    <p:sldId id="364" r:id="rId93"/>
    <p:sldId id="366" r:id="rId94"/>
    <p:sldId id="365" r:id="rId95"/>
    <p:sldId id="277" r:id="rId96"/>
    <p:sldId id="275" r:id="rId97"/>
    <p:sldId id="360" r:id="rId98"/>
    <p:sldId id="361" r:id="rId99"/>
    <p:sldId id="278" r:id="rId100"/>
  </p:sldIdLst>
  <p:sldSz cx="9144000" cy="6858000" type="screen4x3"/>
  <p:notesSz cx="6858000" cy="9144000"/>
  <p:custDataLst>
    <p:tags r:id="rId10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F7941E"/>
    <a:srgbClr val="8DC63F"/>
    <a:srgbClr val="003473"/>
    <a:srgbClr val="D90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87554" autoAdjust="0"/>
  </p:normalViewPr>
  <p:slideViewPr>
    <p:cSldViewPr>
      <p:cViewPr varScale="1">
        <p:scale>
          <a:sx n="100" d="100"/>
          <a:sy n="100" d="100"/>
        </p:scale>
        <p:origin x="1896" y="90"/>
      </p:cViewPr>
      <p:guideLst>
        <p:guide orient="horz" pos="2160"/>
        <p:guide pos="2880"/>
      </p:guideLst>
    </p:cSldViewPr>
  </p:slideViewPr>
  <p:notesTextViewPr>
    <p:cViewPr>
      <p:scale>
        <a:sx n="1" d="1"/>
        <a:sy n="1" d="1"/>
      </p:scale>
      <p:origin x="0" y="0"/>
    </p:cViewPr>
  </p:notesTextViewPr>
  <p:sorterViewPr>
    <p:cViewPr>
      <p:scale>
        <a:sx n="100" d="100"/>
        <a:sy n="100" d="100"/>
      </p:scale>
      <p:origin x="0" y="220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85079-9ACE-4E6D-A75A-D71805261FB9}" type="datetimeFigureOut">
              <a:rPr lang="en-US" smtClean="0"/>
              <a:t>7/20/2018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D93EC3-2D65-4DD9-A32A-8DC841B0B660}" type="slidenum">
              <a:rPr lang="en-US" smtClean="0"/>
              <a:t>‹#›</a:t>
            </a:fld>
            <a:endParaRPr lang="en-US"/>
          </a:p>
        </p:txBody>
      </p:sp>
    </p:spTree>
    <p:extLst>
      <p:ext uri="{BB962C8B-B14F-4D97-AF65-F5344CB8AC3E}">
        <p14:creationId xmlns:p14="http://schemas.microsoft.com/office/powerpoint/2010/main" val="25212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1</a:t>
            </a:fld>
            <a:endParaRPr lang="en-US"/>
          </a:p>
        </p:txBody>
      </p:sp>
    </p:spTree>
    <p:extLst>
      <p:ext uri="{BB962C8B-B14F-4D97-AF65-F5344CB8AC3E}">
        <p14:creationId xmlns:p14="http://schemas.microsoft.com/office/powerpoint/2010/main" val="155581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10</a:t>
            </a:fld>
            <a:endParaRPr lang="en-US"/>
          </a:p>
        </p:txBody>
      </p:sp>
    </p:spTree>
    <p:extLst>
      <p:ext uri="{BB962C8B-B14F-4D97-AF65-F5344CB8AC3E}">
        <p14:creationId xmlns:p14="http://schemas.microsoft.com/office/powerpoint/2010/main" val="1377953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11</a:t>
            </a:fld>
            <a:endParaRPr lang="en-US"/>
          </a:p>
        </p:txBody>
      </p:sp>
    </p:spTree>
    <p:extLst>
      <p:ext uri="{BB962C8B-B14F-4D97-AF65-F5344CB8AC3E}">
        <p14:creationId xmlns:p14="http://schemas.microsoft.com/office/powerpoint/2010/main" val="301261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12</a:t>
            </a:fld>
            <a:endParaRPr lang="en-US"/>
          </a:p>
        </p:txBody>
      </p:sp>
    </p:spTree>
    <p:extLst>
      <p:ext uri="{BB962C8B-B14F-4D97-AF65-F5344CB8AC3E}">
        <p14:creationId xmlns:p14="http://schemas.microsoft.com/office/powerpoint/2010/main" val="2987084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13</a:t>
            </a:fld>
            <a:endParaRPr lang="en-US"/>
          </a:p>
        </p:txBody>
      </p:sp>
    </p:spTree>
    <p:extLst>
      <p:ext uri="{BB962C8B-B14F-4D97-AF65-F5344CB8AC3E}">
        <p14:creationId xmlns:p14="http://schemas.microsoft.com/office/powerpoint/2010/main" val="363997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14</a:t>
            </a:fld>
            <a:endParaRPr lang="en-US"/>
          </a:p>
        </p:txBody>
      </p:sp>
    </p:spTree>
    <p:extLst>
      <p:ext uri="{BB962C8B-B14F-4D97-AF65-F5344CB8AC3E}">
        <p14:creationId xmlns:p14="http://schemas.microsoft.com/office/powerpoint/2010/main" val="812075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15</a:t>
            </a:fld>
            <a:endParaRPr lang="en-US"/>
          </a:p>
        </p:txBody>
      </p:sp>
    </p:spTree>
    <p:extLst>
      <p:ext uri="{BB962C8B-B14F-4D97-AF65-F5344CB8AC3E}">
        <p14:creationId xmlns:p14="http://schemas.microsoft.com/office/powerpoint/2010/main" val="2566784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16</a:t>
            </a:fld>
            <a:endParaRPr lang="en-US"/>
          </a:p>
        </p:txBody>
      </p:sp>
    </p:spTree>
    <p:extLst>
      <p:ext uri="{BB962C8B-B14F-4D97-AF65-F5344CB8AC3E}">
        <p14:creationId xmlns:p14="http://schemas.microsoft.com/office/powerpoint/2010/main" val="38018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Los niños con retrasos del desarrollo podrían correr riesgos de lesiones específicas. Para obtener más información sobre los hitos del desarrollo y retraso del desarrollo ingrese en el sitio web del CDC</a:t>
            </a:r>
            <a:r>
              <a:rPr lang="es-ES" baseline="0" noProof="0" dirty="0"/>
              <a:t>  “</a:t>
            </a:r>
            <a:r>
              <a:rPr lang="es-ES" baseline="0" noProof="0" dirty="0" err="1"/>
              <a:t>Learn</a:t>
            </a:r>
            <a:r>
              <a:rPr lang="es-ES" baseline="0" noProof="0" dirty="0"/>
              <a:t> </a:t>
            </a:r>
            <a:r>
              <a:rPr lang="es-ES" baseline="0" noProof="0" dirty="0" err="1"/>
              <a:t>the</a:t>
            </a:r>
            <a:r>
              <a:rPr lang="es-ES" baseline="0" noProof="0" dirty="0"/>
              <a:t> </a:t>
            </a:r>
            <a:r>
              <a:rPr lang="es-ES" baseline="0" noProof="0" dirty="0" err="1"/>
              <a:t>Signs</a:t>
            </a:r>
            <a:r>
              <a:rPr lang="es-ES" baseline="0" noProof="0" dirty="0"/>
              <a:t>. </a:t>
            </a:r>
            <a:r>
              <a:rPr lang="es-ES" baseline="0" noProof="0" dirty="0" err="1"/>
              <a:t>Act</a:t>
            </a:r>
            <a:r>
              <a:rPr lang="es-ES" baseline="0" noProof="0" dirty="0"/>
              <a:t> </a:t>
            </a:r>
            <a:r>
              <a:rPr lang="es-ES" baseline="0" noProof="0" dirty="0" err="1"/>
              <a:t>Early</a:t>
            </a:r>
            <a:r>
              <a:rPr lang="es-ES" baseline="0" noProof="0" dirty="0"/>
              <a:t>” (Conozca las señales. Actúe temprano).</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17</a:t>
            </a:fld>
            <a:endParaRPr lang="en-US"/>
          </a:p>
        </p:txBody>
      </p:sp>
    </p:spTree>
    <p:extLst>
      <p:ext uri="{BB962C8B-B14F-4D97-AF65-F5344CB8AC3E}">
        <p14:creationId xmlns:p14="http://schemas.microsoft.com/office/powerpoint/2010/main" val="822585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Ahora, hablaremos acerca de cada uno de estos temas más</a:t>
            </a:r>
            <a:r>
              <a:rPr lang="es-ES" baseline="0" noProof="0" dirty="0"/>
              <a:t> detalladamente</a:t>
            </a:r>
            <a:r>
              <a:rPr lang="es-ES" noProof="0" dirty="0"/>
              <a:t>.</a:t>
            </a:r>
          </a:p>
        </p:txBody>
      </p:sp>
      <p:sp>
        <p:nvSpPr>
          <p:cNvPr id="4" name="Slide Number Placeholder 3"/>
          <p:cNvSpPr>
            <a:spLocks noGrp="1"/>
          </p:cNvSpPr>
          <p:nvPr>
            <p:ph type="sldNum" sz="quarter" idx="10"/>
          </p:nvPr>
        </p:nvSpPr>
        <p:spPr/>
        <p:txBody>
          <a:bodyPr/>
          <a:lstStyle/>
          <a:p>
            <a:fld id="{A4D93EC3-2D65-4DD9-A32A-8DC841B0B660}" type="slidenum">
              <a:rPr lang="en-US" smtClean="0"/>
              <a:t>19</a:t>
            </a:fld>
            <a:endParaRPr lang="en-US"/>
          </a:p>
        </p:txBody>
      </p:sp>
    </p:spTree>
    <p:extLst>
      <p:ext uri="{BB962C8B-B14F-4D97-AF65-F5344CB8AC3E}">
        <p14:creationId xmlns:p14="http://schemas.microsoft.com/office/powerpoint/2010/main" val="3268475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noProof="0" dirty="0">
                <a:solidFill>
                  <a:schemeClr val="tx1"/>
                </a:solidFill>
                <a:latin typeface="+mn-lt"/>
                <a:ea typeface="+mn-ea"/>
                <a:cs typeface="+mn-cs"/>
              </a:rPr>
              <a:t>Es un evento verdaderamente trágico cuando un bebé aparentemente sano muere súbita e inesperadamente. Y cuando la muerte ocurre en un programa de cuidado infantil, esto puede ser devastador; no solo para la familia del niño, sino también para el proveedor de cuidado infantil y otras familias en el programa. Las prácticas seguras para dormir a los bebés y los entornos reducen el riesgo del síndrome de muerte infantil súbita (SIDS) y otras muertes infantiles relacionadas con el sueño.</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20</a:t>
            </a:fld>
            <a:endParaRPr lang="en-US"/>
          </a:p>
        </p:txBody>
      </p:sp>
    </p:spTree>
    <p:extLst>
      <p:ext uri="{BB962C8B-B14F-4D97-AF65-F5344CB8AC3E}">
        <p14:creationId xmlns:p14="http://schemas.microsoft.com/office/powerpoint/2010/main" val="407545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noProof="0" dirty="0">
                <a:solidFill>
                  <a:schemeClr val="tx1"/>
                </a:solidFill>
                <a:latin typeface="+mn-lt"/>
                <a:ea typeface="+mn-ea"/>
                <a:cs typeface="+mn-cs"/>
              </a:rPr>
              <a:t>Las lesiones ocurren por lo general debido a una combinación de condiciones </a:t>
            </a:r>
            <a:r>
              <a:rPr lang="es-ES" sz="1200" b="0" i="0" u="none" strike="noStrike" kern="1200" baseline="0" noProof="0" dirty="0">
                <a:solidFill>
                  <a:srgbClr val="FF0000"/>
                </a:solidFill>
                <a:latin typeface="+mn-lt"/>
                <a:ea typeface="+mn-ea"/>
                <a:cs typeface="+mn-cs"/>
              </a:rPr>
              <a:t>poco</a:t>
            </a:r>
            <a:r>
              <a:rPr lang="es-ES" sz="1200" b="0" i="0" u="none" strike="noStrike" kern="1200" baseline="0" noProof="0" dirty="0">
                <a:solidFill>
                  <a:schemeClr val="tx1"/>
                </a:solidFill>
                <a:latin typeface="+mn-lt"/>
                <a:ea typeface="+mn-ea"/>
                <a:cs typeface="+mn-cs"/>
              </a:rPr>
              <a:t> seguras y supervisión, así como a la participación de los niños en actividades que no son adecuadas desde el punto de vista del desarrollo. Entre las estrategias para la prevención de las lesiones se incluyen las siguientes:</a:t>
            </a:r>
          </a:p>
          <a:p>
            <a:r>
              <a:rPr lang="es-ES" sz="1200" b="0" i="0" u="none" strike="noStrike" kern="1200" baseline="0" noProof="0" dirty="0">
                <a:solidFill>
                  <a:schemeClr val="tx1"/>
                </a:solidFill>
                <a:latin typeface="+mn-lt"/>
                <a:ea typeface="+mn-ea"/>
                <a:cs typeface="+mn-cs"/>
              </a:rPr>
              <a:t>• Llevar a cabo revisiones de seguridad con regularidad para identificar peligros.</a:t>
            </a:r>
          </a:p>
          <a:p>
            <a:r>
              <a:rPr lang="es-ES" sz="1200" b="0" i="0" u="none" strike="noStrike" kern="1200" baseline="0" noProof="0" dirty="0">
                <a:solidFill>
                  <a:schemeClr val="tx1"/>
                </a:solidFill>
                <a:latin typeface="+mn-lt"/>
                <a:ea typeface="+mn-ea"/>
                <a:cs typeface="+mn-cs"/>
              </a:rPr>
              <a:t>• Modificar el entorno para reducir peligros.</a:t>
            </a:r>
          </a:p>
          <a:p>
            <a:r>
              <a:rPr lang="es-ES" sz="1200" b="0" i="0" u="none" strike="noStrike" kern="1200" baseline="0" noProof="0" dirty="0">
                <a:solidFill>
                  <a:schemeClr val="tx1"/>
                </a:solidFill>
                <a:latin typeface="+mn-lt"/>
                <a:ea typeface="+mn-ea"/>
                <a:cs typeface="+mn-cs"/>
              </a:rPr>
              <a:t>• Supervisar a los niños.</a:t>
            </a:r>
          </a:p>
          <a:p>
            <a:r>
              <a:rPr lang="es-ES" sz="1200" b="0" i="0" u="none" strike="noStrike" kern="1200" baseline="0" noProof="0" dirty="0">
                <a:solidFill>
                  <a:schemeClr val="tx1"/>
                </a:solidFill>
                <a:latin typeface="+mn-lt"/>
                <a:ea typeface="+mn-ea"/>
                <a:cs typeface="+mn-cs"/>
              </a:rPr>
              <a:t>• Establecer y hacer cumplir las reglas para las actividades (en interiores y al aire libre).</a:t>
            </a:r>
          </a:p>
          <a:p>
            <a:r>
              <a:rPr lang="es-ES" sz="1200" b="0" i="0" u="none" strike="noStrike" kern="1200" baseline="0" noProof="0" dirty="0">
                <a:solidFill>
                  <a:schemeClr val="tx1"/>
                </a:solidFill>
                <a:latin typeface="+mn-lt"/>
                <a:ea typeface="+mn-ea"/>
                <a:cs typeface="+mn-cs"/>
              </a:rPr>
              <a:t>• Educar a los niños, padres y empleados acerca de la prevención de lesiones.</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2</a:t>
            </a:fld>
            <a:endParaRPr lang="en-US"/>
          </a:p>
        </p:txBody>
      </p:sp>
    </p:spTree>
    <p:extLst>
      <p:ext uri="{BB962C8B-B14F-4D97-AF65-F5344CB8AC3E}">
        <p14:creationId xmlns:p14="http://schemas.microsoft.com/office/powerpoint/2010/main" val="4120849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21</a:t>
            </a:fld>
            <a:endParaRPr lang="en-US"/>
          </a:p>
        </p:txBody>
      </p:sp>
    </p:spTree>
    <p:extLst>
      <p:ext uri="{BB962C8B-B14F-4D97-AF65-F5344CB8AC3E}">
        <p14:creationId xmlns:p14="http://schemas.microsoft.com/office/powerpoint/2010/main" val="3158136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noProof="0" dirty="0"/>
              <a:t>Así es como luce un ambiente seguro para dormir. </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22</a:t>
            </a:fld>
            <a:endParaRPr lang="en-US"/>
          </a:p>
        </p:txBody>
      </p:sp>
    </p:spTree>
    <p:extLst>
      <p:ext uri="{BB962C8B-B14F-4D97-AF65-F5344CB8AC3E}">
        <p14:creationId xmlns:p14="http://schemas.microsoft.com/office/powerpoint/2010/main" val="2266888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Las siguientes diapositivas</a:t>
            </a:r>
            <a:r>
              <a:rPr lang="es-ES" baseline="0" noProof="0" dirty="0"/>
              <a:t> dan detalles de las recomendaciones para dormir de manera segura en lugares de cuidado infantil.</a:t>
            </a:r>
          </a:p>
        </p:txBody>
      </p:sp>
      <p:sp>
        <p:nvSpPr>
          <p:cNvPr id="4" name="Slide Number Placeholder 3"/>
          <p:cNvSpPr>
            <a:spLocks noGrp="1"/>
          </p:cNvSpPr>
          <p:nvPr>
            <p:ph type="sldNum" sz="quarter" idx="10"/>
          </p:nvPr>
        </p:nvSpPr>
        <p:spPr/>
        <p:txBody>
          <a:bodyPr/>
          <a:lstStyle/>
          <a:p>
            <a:fld id="{A4D93EC3-2D65-4DD9-A32A-8DC841B0B660}" type="slidenum">
              <a:rPr lang="en-US" smtClean="0"/>
              <a:t>23</a:t>
            </a:fld>
            <a:endParaRPr lang="en-US"/>
          </a:p>
        </p:txBody>
      </p:sp>
    </p:spTree>
    <p:extLst>
      <p:ext uri="{BB962C8B-B14F-4D97-AF65-F5344CB8AC3E}">
        <p14:creationId xmlns:p14="http://schemas.microsoft.com/office/powerpoint/2010/main" val="637985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24</a:t>
            </a:fld>
            <a:endParaRPr lang="en-US"/>
          </a:p>
        </p:txBody>
      </p:sp>
    </p:spTree>
    <p:extLst>
      <p:ext uri="{BB962C8B-B14F-4D97-AF65-F5344CB8AC3E}">
        <p14:creationId xmlns:p14="http://schemas.microsoft.com/office/powerpoint/2010/main" val="637985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25</a:t>
            </a:fld>
            <a:endParaRPr lang="en-US"/>
          </a:p>
        </p:txBody>
      </p:sp>
    </p:spTree>
    <p:extLst>
      <p:ext uri="{BB962C8B-B14F-4D97-AF65-F5344CB8AC3E}">
        <p14:creationId xmlns:p14="http://schemas.microsoft.com/office/powerpoint/2010/main" val="637985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26</a:t>
            </a:fld>
            <a:endParaRPr lang="en-US"/>
          </a:p>
        </p:txBody>
      </p:sp>
    </p:spTree>
    <p:extLst>
      <p:ext uri="{BB962C8B-B14F-4D97-AF65-F5344CB8AC3E}">
        <p14:creationId xmlns:p14="http://schemas.microsoft.com/office/powerpoint/2010/main" val="637985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27</a:t>
            </a:fld>
            <a:endParaRPr lang="en-US"/>
          </a:p>
        </p:txBody>
      </p:sp>
    </p:spTree>
    <p:extLst>
      <p:ext uri="{BB962C8B-B14F-4D97-AF65-F5344CB8AC3E}">
        <p14:creationId xmlns:p14="http://schemas.microsoft.com/office/powerpoint/2010/main" val="3825160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noProof="0" dirty="0">
                <a:solidFill>
                  <a:schemeClr val="tx1"/>
                </a:solidFill>
                <a:latin typeface="+mn-lt"/>
                <a:ea typeface="+mn-ea"/>
                <a:cs typeface="+mn-cs"/>
              </a:rPr>
              <a:t>Los bebés que pasan todo su tiempo de espaldas en asientos infantiles para auto, columpios y sillas altas para comer corren el riesgo de desarrollar retrasos motrices.  Asegúrese de que los bebés pasen tiempo de pancita supervisado cuando estén despiertos, a fin de que puedan crecer fuertes.</a:t>
            </a:r>
          </a:p>
        </p:txBody>
      </p:sp>
      <p:sp>
        <p:nvSpPr>
          <p:cNvPr id="4" name="Slide Number Placeholder 3"/>
          <p:cNvSpPr>
            <a:spLocks noGrp="1"/>
          </p:cNvSpPr>
          <p:nvPr>
            <p:ph type="sldNum" sz="quarter" idx="10"/>
          </p:nvPr>
        </p:nvSpPr>
        <p:spPr/>
        <p:txBody>
          <a:bodyPr/>
          <a:lstStyle/>
          <a:p>
            <a:fld id="{A4D93EC3-2D65-4DD9-A32A-8DC841B0B660}" type="slidenum">
              <a:rPr lang="en-US" smtClean="0"/>
              <a:t>28</a:t>
            </a:fld>
            <a:endParaRPr lang="en-US"/>
          </a:p>
        </p:txBody>
      </p:sp>
    </p:spTree>
    <p:extLst>
      <p:ext uri="{BB962C8B-B14F-4D97-AF65-F5344CB8AC3E}">
        <p14:creationId xmlns:p14="http://schemas.microsoft.com/office/powerpoint/2010/main" val="1124359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A algunas personas les preocupa que un bebé se atragante mientras duerme boca arriba. </a:t>
            </a:r>
            <a:r>
              <a:rPr lang="es-ES" baseline="0" noProof="0" dirty="0"/>
              <a:t>Este dibujo muestra cómo la tráquea está encima del esófago cuando los bebés están boca arriba. Esto hace muy improbable que el bebé se atragante con el vómito.</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29</a:t>
            </a:fld>
            <a:endParaRPr lang="en-US"/>
          </a:p>
        </p:txBody>
      </p:sp>
    </p:spTree>
    <p:extLst>
      <p:ext uri="{BB962C8B-B14F-4D97-AF65-F5344CB8AC3E}">
        <p14:creationId xmlns:p14="http://schemas.microsoft.com/office/powerpoint/2010/main" val="1669859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noProof="0" dirty="0"/>
              <a:t>Use el modelo de bebé para mostrar a un bebé en un saco para dormir posicionado boca arriba. </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30</a:t>
            </a:fld>
            <a:endParaRPr lang="en-US"/>
          </a:p>
        </p:txBody>
      </p:sp>
    </p:spTree>
    <p:extLst>
      <p:ext uri="{BB962C8B-B14F-4D97-AF65-F5344CB8AC3E}">
        <p14:creationId xmlns:p14="http://schemas.microsoft.com/office/powerpoint/2010/main" val="87069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3</a:t>
            </a:fld>
            <a:endParaRPr lang="en-US"/>
          </a:p>
        </p:txBody>
      </p:sp>
    </p:spTree>
    <p:extLst>
      <p:ext uri="{BB962C8B-B14F-4D97-AF65-F5344CB8AC3E}">
        <p14:creationId xmlns:p14="http://schemas.microsoft.com/office/powerpoint/2010/main" val="1121278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Definiciones.</a:t>
            </a:r>
            <a:r>
              <a:rPr lang="es-ES" baseline="0" noProof="0" dirty="0"/>
              <a:t> Un traumatismo cerebral abusivo puede variar de leve a grave y tiene consecuencias graves a largo plazo.</a:t>
            </a:r>
          </a:p>
          <a:p>
            <a:r>
              <a:rPr lang="es-ES" baseline="0" noProof="0" dirty="0"/>
              <a:t>Demostrar usando el bebé modelo. Mostrar cómo el cerebro puede golpearse contra el cráneo cuando a un bebé se le zarandea.</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31</a:t>
            </a:fld>
            <a:endParaRPr lang="en-US"/>
          </a:p>
        </p:txBody>
      </p:sp>
    </p:spTree>
    <p:extLst>
      <p:ext uri="{BB962C8B-B14F-4D97-AF65-F5344CB8AC3E}">
        <p14:creationId xmlns:p14="http://schemas.microsoft.com/office/powerpoint/2010/main" val="2280741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noProof="0" dirty="0">
                <a:solidFill>
                  <a:schemeClr val="tx1"/>
                </a:solidFill>
                <a:latin typeface="+mn-lt"/>
                <a:ea typeface="+mn-ea"/>
                <a:cs typeface="+mn-cs"/>
              </a:rPr>
              <a:t>Los bebés son especialmente vulnerables al traumatismo cerebral abusivo. Sus cerebros y cráneos frágiles están desarrollándose rápidamente, y un impacto repentino puede causar una lesión irreversible.</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32</a:t>
            </a:fld>
            <a:endParaRPr lang="en-US"/>
          </a:p>
        </p:txBody>
      </p:sp>
    </p:spTree>
    <p:extLst>
      <p:ext uri="{BB962C8B-B14F-4D97-AF65-F5344CB8AC3E}">
        <p14:creationId xmlns:p14="http://schemas.microsoft.com/office/powerpoint/2010/main" val="743448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33</a:t>
            </a:fld>
            <a:endParaRPr lang="en-US"/>
          </a:p>
        </p:txBody>
      </p:sp>
    </p:spTree>
    <p:extLst>
      <p:ext uri="{BB962C8B-B14F-4D97-AF65-F5344CB8AC3E}">
        <p14:creationId xmlns:p14="http://schemas.microsoft.com/office/powerpoint/2010/main" val="524731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34</a:t>
            </a:fld>
            <a:endParaRPr lang="en-US"/>
          </a:p>
        </p:txBody>
      </p:sp>
    </p:spTree>
    <p:extLst>
      <p:ext uri="{BB962C8B-B14F-4D97-AF65-F5344CB8AC3E}">
        <p14:creationId xmlns:p14="http://schemas.microsoft.com/office/powerpoint/2010/main" val="903174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noProof="0" dirty="0">
                <a:solidFill>
                  <a:schemeClr val="tx1"/>
                </a:solidFill>
                <a:latin typeface="+mn-lt"/>
                <a:ea typeface="+mn-ea"/>
                <a:cs typeface="+mn-cs"/>
              </a:rPr>
              <a:t>Si necesita alejarse de un bebé llorón, las siguientes opciones son aceptables según los Reglamentos del Otorgamiento de Licencias para el Cuidado Infantil de California para los proveedores que podrían estar solos en guarderías infantiles en el hogar:</a:t>
            </a:r>
          </a:p>
          <a:p>
            <a:r>
              <a:rPr lang="es-ES" sz="1200" b="0" i="0" u="none" strike="noStrike" kern="1200" baseline="0" noProof="0" dirty="0">
                <a:solidFill>
                  <a:schemeClr val="tx1"/>
                </a:solidFill>
                <a:latin typeface="+mn-lt"/>
                <a:ea typeface="+mn-ea"/>
                <a:cs typeface="+mn-cs"/>
              </a:rPr>
              <a:t>• El proveedor de cuidado infantil podría designar a un proveedor sustituto autorizado que pueda proveer ayuda a un proveedor de cuidado infantil que se sienta estresado por el llanto de un bebé. Es apropiado pedirle ayuda a alguien para que ayude a cuidar a un niño llorón mientras el proveedor del cuidado toma un descanso. En un centro de cuidado infantil con licencia, los únicos sustitutos aceptables son aquellos que hayan aprobado la toma de huellas dactilares y que satisfagan todos los requisitos necesarios establecidos por el Título 22 y el Código de Salud y Seguridad.</a:t>
            </a:r>
          </a:p>
          <a:p>
            <a:r>
              <a:rPr lang="es-ES" sz="1200" b="0" i="0" u="none" strike="noStrike" kern="1200" baseline="0" noProof="0" dirty="0">
                <a:solidFill>
                  <a:schemeClr val="tx1"/>
                </a:solidFill>
                <a:latin typeface="+mn-lt"/>
                <a:ea typeface="+mn-ea"/>
                <a:cs typeface="+mn-cs"/>
              </a:rPr>
              <a:t>• El padre/madre/tutor podría designar un contacto de emergencia, aparte de él o ella mismo/a, al que puede llamarse si el llanto de un bebé es alarmante.</a:t>
            </a:r>
          </a:p>
          <a:p>
            <a:r>
              <a:rPr lang="es-ES" sz="1200" b="0" i="0" u="none" strike="noStrike" kern="1200" baseline="0" noProof="0" dirty="0">
                <a:solidFill>
                  <a:schemeClr val="tx1"/>
                </a:solidFill>
                <a:latin typeface="+mn-lt"/>
                <a:ea typeface="+mn-ea"/>
                <a:cs typeface="+mn-cs"/>
              </a:rPr>
              <a:t>• Si un proveedor de cuidado infantil se da cuenta que el llanto de un bebé es un detonante para reacciones de estrés negativas, considere no proporcionar cuidado de bebés.</a:t>
            </a:r>
            <a:endParaRPr lang="es-ES" noProof="0" dirty="0"/>
          </a:p>
          <a:p>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35</a:t>
            </a:fld>
            <a:endParaRPr lang="en-US"/>
          </a:p>
        </p:txBody>
      </p:sp>
    </p:spTree>
    <p:extLst>
      <p:ext uri="{BB962C8B-B14F-4D97-AF65-F5344CB8AC3E}">
        <p14:creationId xmlns:p14="http://schemas.microsoft.com/office/powerpoint/2010/main" val="1355850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Comparta los recursos de </a:t>
            </a:r>
            <a:r>
              <a:rPr lang="es-ES" noProof="0" dirty="0" err="1"/>
              <a:t>Period</a:t>
            </a:r>
            <a:r>
              <a:rPr lang="es-ES" noProof="0" dirty="0"/>
              <a:t> of </a:t>
            </a:r>
            <a:r>
              <a:rPr lang="es-ES" noProof="0" dirty="0" err="1"/>
              <a:t>Purple</a:t>
            </a:r>
            <a:r>
              <a:rPr lang="es-ES" noProof="0" dirty="0"/>
              <a:t> </a:t>
            </a:r>
            <a:r>
              <a:rPr lang="es-ES" noProof="0" dirty="0" err="1"/>
              <a:t>Crying</a:t>
            </a:r>
            <a:r>
              <a:rPr lang="es-ES" baseline="0" noProof="0" dirty="0"/>
              <a:t> con los padres.</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36</a:t>
            </a:fld>
            <a:endParaRPr lang="en-US"/>
          </a:p>
        </p:txBody>
      </p:sp>
    </p:spTree>
    <p:extLst>
      <p:ext uri="{BB962C8B-B14F-4D97-AF65-F5344CB8AC3E}">
        <p14:creationId xmlns:p14="http://schemas.microsoft.com/office/powerpoint/2010/main" val="2964181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noProof="0" dirty="0">
                <a:solidFill>
                  <a:schemeClr val="tx1"/>
                </a:solidFill>
                <a:latin typeface="+mn-lt"/>
                <a:ea typeface="+mn-ea"/>
                <a:cs typeface="+mn-cs"/>
              </a:rPr>
              <a:t>Un proveedor de cuidado infantil podría ser el primero en percatarse si un bebé ha sufrido traumatismo abusivo en la cabeza. En muchos casos, no hay síntoma alguno, pero es importante estar alerta y responder para que el niño pueda recibir atención médica.</a:t>
            </a:r>
          </a:p>
        </p:txBody>
      </p:sp>
      <p:sp>
        <p:nvSpPr>
          <p:cNvPr id="4" name="Slide Number Placeholder 3"/>
          <p:cNvSpPr>
            <a:spLocks noGrp="1"/>
          </p:cNvSpPr>
          <p:nvPr>
            <p:ph type="sldNum" sz="quarter" idx="10"/>
          </p:nvPr>
        </p:nvSpPr>
        <p:spPr/>
        <p:txBody>
          <a:bodyPr/>
          <a:lstStyle/>
          <a:p>
            <a:fld id="{A4D93EC3-2D65-4DD9-A32A-8DC841B0B660}" type="slidenum">
              <a:rPr lang="en-US" smtClean="0"/>
              <a:t>37</a:t>
            </a:fld>
            <a:endParaRPr lang="en-US"/>
          </a:p>
        </p:txBody>
      </p:sp>
    </p:spTree>
    <p:extLst>
      <p:ext uri="{BB962C8B-B14F-4D97-AF65-F5344CB8AC3E}">
        <p14:creationId xmlns:p14="http://schemas.microsoft.com/office/powerpoint/2010/main" val="3271889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a:t>Incluso lo que parece ser un leve golpe a la cabeza puede ser grave. Los niños que se estén recuperando de una conmoción podrían necesitar ajustes a sus actividade</a:t>
            </a:r>
            <a:r>
              <a:rPr lang="es-ES" baseline="0" noProof="0" dirty="0"/>
              <a:t>s. </a:t>
            </a:r>
            <a:endParaRPr lang="es-ES" noProof="0" dirty="0"/>
          </a:p>
          <a:p>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38</a:t>
            </a:fld>
            <a:endParaRPr lang="en-US"/>
          </a:p>
        </p:txBody>
      </p:sp>
    </p:spTree>
    <p:extLst>
      <p:ext uri="{BB962C8B-B14F-4D97-AF65-F5344CB8AC3E}">
        <p14:creationId xmlns:p14="http://schemas.microsoft.com/office/powerpoint/2010/main" val="1228471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39</a:t>
            </a:fld>
            <a:endParaRPr lang="en-US"/>
          </a:p>
        </p:txBody>
      </p:sp>
    </p:spTree>
    <p:extLst>
      <p:ext uri="{BB962C8B-B14F-4D97-AF65-F5344CB8AC3E}">
        <p14:creationId xmlns:p14="http://schemas.microsoft.com/office/powerpoint/2010/main" val="2158572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Referirse a la nota de salud y seguridad del CCHP </a:t>
            </a:r>
            <a:r>
              <a:rPr lang="es-ES" sz="1200" b="0" i="1" u="none" strike="noStrike" kern="1200" baseline="0" noProof="0" dirty="0">
                <a:solidFill>
                  <a:schemeClr val="tx1"/>
                </a:solidFill>
                <a:latin typeface="+mn-lt"/>
                <a:ea typeface="+mn-ea"/>
                <a:cs typeface="+mn-cs"/>
              </a:rPr>
              <a:t>Prevención de maltrato infantil</a:t>
            </a:r>
            <a:endParaRPr lang="es-ES" i="1"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40</a:t>
            </a:fld>
            <a:endParaRPr lang="en-US"/>
          </a:p>
        </p:txBody>
      </p:sp>
    </p:spTree>
    <p:extLst>
      <p:ext uri="{BB962C8B-B14F-4D97-AF65-F5344CB8AC3E}">
        <p14:creationId xmlns:p14="http://schemas.microsoft.com/office/powerpoint/2010/main" val="318014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noProof="0" dirty="0">
                <a:solidFill>
                  <a:schemeClr val="tx1"/>
                </a:solidFill>
                <a:latin typeface="+mn-lt"/>
                <a:ea typeface="+mn-ea"/>
                <a:cs typeface="+mn-cs"/>
              </a:rPr>
              <a:t>La mayoría de las lesiones en entornos de cuidado infantil son leves y causan cortaduras, raspones y moretones. Sin embargo, también pueden ocurrir lesiones graves como lesiones en la cabeza, huesos rotos, lesiones internas, dislocaciones, quemaduras o lesiones dentales. Las lesiones como el envenenamiento, el atragantamiento y la asfixia son especialmente preocupantes puesto que ponen la vida en peligro.</a:t>
            </a:r>
            <a:endParaRPr lang="es-ES" noProof="0" dirty="0"/>
          </a:p>
          <a:p>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4</a:t>
            </a:fld>
            <a:endParaRPr lang="en-US"/>
          </a:p>
        </p:txBody>
      </p:sp>
    </p:spTree>
    <p:extLst>
      <p:ext uri="{BB962C8B-B14F-4D97-AF65-F5344CB8AC3E}">
        <p14:creationId xmlns:p14="http://schemas.microsoft.com/office/powerpoint/2010/main" val="1081297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noProof="0" dirty="0">
                <a:solidFill>
                  <a:schemeClr val="tx1"/>
                </a:solidFill>
                <a:latin typeface="+mn-lt"/>
                <a:ea typeface="+mn-ea"/>
                <a:cs typeface="+mn-cs"/>
              </a:rPr>
              <a:t>En el </a:t>
            </a:r>
            <a:r>
              <a:rPr lang="es-ES" sz="1200" b="0" i="1" u="none" strike="noStrike" kern="1200" baseline="0" noProof="0" dirty="0">
                <a:solidFill>
                  <a:schemeClr val="tx1"/>
                </a:solidFill>
                <a:latin typeface="+mn-lt"/>
                <a:ea typeface="+mn-ea"/>
                <a:cs typeface="+mn-cs"/>
              </a:rPr>
              <a:t>maltrato físico</a:t>
            </a:r>
            <a:r>
              <a:rPr lang="es-ES" sz="1200" b="0" i="0" u="none" strike="noStrike" kern="1200" baseline="0" noProof="0" dirty="0">
                <a:solidFill>
                  <a:schemeClr val="tx1"/>
                </a:solidFill>
                <a:latin typeface="+mn-lt"/>
                <a:ea typeface="+mn-ea"/>
                <a:cs typeface="+mn-cs"/>
              </a:rPr>
              <a:t>, a los niños se les abofetea, golpea, patea o empuja, o se les lanzan objetos, que causan heridas, huesos rotos u otras lesiones. El maltrato físico grave puede causar lesiones mayores, daño físico o emocional permanente, o incluso la muerte. </a:t>
            </a:r>
            <a:r>
              <a:rPr lang="es-ES" sz="1200" b="0" i="1" u="none" strike="noStrike" kern="1200" baseline="0" noProof="0" dirty="0">
                <a:solidFill>
                  <a:schemeClr val="tx1"/>
                </a:solidFill>
                <a:latin typeface="+mn-lt"/>
                <a:ea typeface="+mn-ea"/>
                <a:cs typeface="+mn-cs"/>
              </a:rPr>
              <a:t>La agresión sexual </a:t>
            </a:r>
            <a:r>
              <a:rPr lang="es-ES" sz="1200" b="0" i="0" u="none" strike="noStrike" kern="1200" baseline="0" noProof="0" dirty="0">
                <a:solidFill>
                  <a:schemeClr val="tx1"/>
                </a:solidFill>
                <a:latin typeface="+mn-lt"/>
                <a:ea typeface="+mn-ea"/>
                <a:cs typeface="+mn-cs"/>
              </a:rPr>
              <a:t>incluye una amplia gama de conductas sexuales, entre las que se incluyen el manoseo, masturbación, coito o que implica a niños en pornografía. </a:t>
            </a:r>
            <a:r>
              <a:rPr lang="es-ES" sz="1200" b="0" i="1" u="none" strike="noStrike" kern="1200" baseline="0" noProof="0" dirty="0">
                <a:solidFill>
                  <a:schemeClr val="tx1"/>
                </a:solidFill>
                <a:latin typeface="+mn-lt"/>
                <a:ea typeface="+mn-ea"/>
                <a:cs typeface="+mn-cs"/>
              </a:rPr>
              <a:t>El maltrato emocional </a:t>
            </a:r>
            <a:r>
              <a:rPr lang="es-ES" sz="1200" b="0" i="0" u="none" strike="noStrike" kern="1200" baseline="0" noProof="0" dirty="0">
                <a:solidFill>
                  <a:schemeClr val="tx1"/>
                </a:solidFill>
                <a:latin typeface="+mn-lt"/>
                <a:ea typeface="+mn-ea"/>
                <a:cs typeface="+mn-cs"/>
              </a:rPr>
              <a:t>incluye la humillación, deshonra u otros actos que se llevan a cabo con el tiempo que aterran o asustan al niño. </a:t>
            </a:r>
            <a:r>
              <a:rPr lang="es-ES" sz="1200" b="0" i="1" u="none" strike="noStrike" kern="1200" baseline="0" noProof="0" dirty="0">
                <a:solidFill>
                  <a:schemeClr val="tx1"/>
                </a:solidFill>
                <a:latin typeface="+mn-lt"/>
                <a:ea typeface="+mn-ea"/>
                <a:cs typeface="+mn-cs"/>
              </a:rPr>
              <a:t>El descuido </a:t>
            </a:r>
            <a:r>
              <a:rPr lang="es-ES" sz="1200" b="0" i="0" u="none" strike="noStrike" kern="1200" baseline="0" noProof="0" dirty="0">
                <a:solidFill>
                  <a:schemeClr val="tx1"/>
                </a:solidFill>
                <a:latin typeface="+mn-lt"/>
                <a:ea typeface="+mn-ea"/>
                <a:cs typeface="+mn-cs"/>
              </a:rPr>
              <a:t>significa</a:t>
            </a:r>
            <a:r>
              <a:rPr lang="es-ES" sz="1200" b="0" i="1" u="none" strike="noStrike" kern="1200" baseline="0" noProof="0" dirty="0">
                <a:solidFill>
                  <a:schemeClr val="tx1"/>
                </a:solidFill>
                <a:latin typeface="+mn-lt"/>
                <a:ea typeface="+mn-ea"/>
                <a:cs typeface="+mn-cs"/>
              </a:rPr>
              <a:t> </a:t>
            </a:r>
            <a:r>
              <a:rPr lang="es-ES" sz="1200" b="0" i="0" u="none" strike="noStrike" kern="1200" baseline="0" noProof="0" dirty="0">
                <a:solidFill>
                  <a:schemeClr val="tx1"/>
                </a:solidFill>
                <a:latin typeface="+mn-lt"/>
                <a:ea typeface="+mn-ea"/>
                <a:cs typeface="+mn-cs"/>
              </a:rPr>
              <a:t>no alimentar ni satisfacer las necesidades básicas de un niño o no supervisar a un niño adecuadamente.</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41</a:t>
            </a:fld>
            <a:endParaRPr lang="en-US"/>
          </a:p>
        </p:txBody>
      </p:sp>
    </p:spTree>
    <p:extLst>
      <p:ext uri="{BB962C8B-B14F-4D97-AF65-F5344CB8AC3E}">
        <p14:creationId xmlns:p14="http://schemas.microsoft.com/office/powerpoint/2010/main" val="3180148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a:solidFill>
                  <a:srgbClr val="F7941E"/>
                </a:solidFill>
              </a:rPr>
              <a:t>Usted podría ser la fuente más grande de apoyo e información para las familias, y establecer el sentido de comunidad con otras familias proporciona apoyo adicional</a:t>
            </a:r>
            <a:r>
              <a:rPr lang="es-ES" baseline="0" noProof="0" dirty="0">
                <a:solidFill>
                  <a:srgbClr val="F7941E"/>
                </a:solidFill>
              </a:rPr>
              <a:t>. </a:t>
            </a:r>
            <a:endParaRPr lang="es-ES" noProof="0" dirty="0">
              <a:solidFill>
                <a:srgbClr val="F7941E"/>
              </a:solidFill>
            </a:endParaRPr>
          </a:p>
          <a:p>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42</a:t>
            </a:fld>
            <a:endParaRPr lang="en-US"/>
          </a:p>
        </p:txBody>
      </p:sp>
    </p:spTree>
    <p:extLst>
      <p:ext uri="{BB962C8B-B14F-4D97-AF65-F5344CB8AC3E}">
        <p14:creationId xmlns:p14="http://schemas.microsoft.com/office/powerpoint/2010/main" val="3180148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Los recursos en la comunidad incluyen</a:t>
            </a:r>
            <a:r>
              <a:rPr lang="es-ES" baseline="0" noProof="0" dirty="0"/>
              <a:t>: </a:t>
            </a:r>
            <a:r>
              <a:rPr lang="es-ES" baseline="0" noProof="0" dirty="0" err="1"/>
              <a:t>First</a:t>
            </a:r>
            <a:r>
              <a:rPr lang="es-ES" baseline="0" noProof="0" dirty="0"/>
              <a:t> 5 local, Departamento de Salud local, Servicios Sociales locales (Servicios de Protección Infantil), líneas de ayuda, servicios de salud mental, escuelas y bibliotecas locales.</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43</a:t>
            </a:fld>
            <a:endParaRPr lang="en-US"/>
          </a:p>
        </p:txBody>
      </p:sp>
    </p:spTree>
    <p:extLst>
      <p:ext uri="{BB962C8B-B14F-4D97-AF65-F5344CB8AC3E}">
        <p14:creationId xmlns:p14="http://schemas.microsoft.com/office/powerpoint/2010/main" val="31801489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a:t>Es posible que usted sea la primera persona que sospeche maltrato y descuido. Los proveedores</a:t>
            </a:r>
            <a:r>
              <a:rPr lang="es-ES" baseline="0" noProof="0" dirty="0"/>
              <a:t> de cuidado infantil son informantes obligatorios y deben denunciar el maltrato infantil conocido o sospechado a fin de proteger al niño. </a:t>
            </a:r>
            <a:r>
              <a:rPr lang="es-ES" noProof="0" dirty="0"/>
              <a:t>CPS investigará la situación y proporcionará ayuda y servicios al niño y a la</a:t>
            </a:r>
            <a:r>
              <a:rPr lang="es-ES" baseline="0" noProof="0" dirty="0"/>
              <a:t> familia según se necesite. </a:t>
            </a:r>
          </a:p>
          <a:p>
            <a:pPr marL="0" marR="0" indent="0" algn="l" defTabSz="914400" rtl="0" eaLnBrk="1" fontAlgn="auto" latinLnBrk="0" hangingPunct="1">
              <a:lnSpc>
                <a:spcPct val="100000"/>
              </a:lnSpc>
              <a:spcBef>
                <a:spcPts val="0"/>
              </a:spcBef>
              <a:spcAft>
                <a:spcPts val="0"/>
              </a:spcAft>
              <a:buClrTx/>
              <a:buSzTx/>
              <a:buFontTx/>
              <a:buNone/>
              <a:tabLst/>
              <a:defRPr/>
            </a:pPr>
            <a:endParaRPr lang="es-ES" noProof="0" dirty="0"/>
          </a:p>
          <a:p>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44</a:t>
            </a:fld>
            <a:endParaRPr lang="en-US"/>
          </a:p>
        </p:txBody>
      </p:sp>
    </p:spTree>
    <p:extLst>
      <p:ext uri="{BB962C8B-B14F-4D97-AF65-F5344CB8AC3E}">
        <p14:creationId xmlns:p14="http://schemas.microsoft.com/office/powerpoint/2010/main" val="3180148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45</a:t>
            </a:fld>
            <a:endParaRPr lang="en-US"/>
          </a:p>
        </p:txBody>
      </p:sp>
    </p:spTree>
    <p:extLst>
      <p:ext uri="{BB962C8B-B14F-4D97-AF65-F5344CB8AC3E}">
        <p14:creationId xmlns:p14="http://schemas.microsoft.com/office/powerpoint/2010/main" val="7552700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46</a:t>
            </a:fld>
            <a:endParaRPr lang="en-US"/>
          </a:p>
        </p:txBody>
      </p:sp>
    </p:spTree>
    <p:extLst>
      <p:ext uri="{BB962C8B-B14F-4D97-AF65-F5344CB8AC3E}">
        <p14:creationId xmlns:p14="http://schemas.microsoft.com/office/powerpoint/2010/main" val="31348210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4D93EC3-2D65-4DD9-A32A-8DC841B0B660}" type="slidenum">
              <a:rPr lang="en-US" smtClean="0"/>
              <a:t>47</a:t>
            </a:fld>
            <a:endParaRPr lang="en-US"/>
          </a:p>
        </p:txBody>
      </p:sp>
    </p:spTree>
    <p:extLst>
      <p:ext uri="{BB962C8B-B14F-4D97-AF65-F5344CB8AC3E}">
        <p14:creationId xmlns:p14="http://schemas.microsoft.com/office/powerpoint/2010/main" val="1777793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48</a:t>
            </a:fld>
            <a:endParaRPr lang="en-US"/>
          </a:p>
        </p:txBody>
      </p:sp>
    </p:spTree>
    <p:extLst>
      <p:ext uri="{BB962C8B-B14F-4D97-AF65-F5344CB8AC3E}">
        <p14:creationId xmlns:p14="http://schemas.microsoft.com/office/powerpoint/2010/main" val="1777793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Consulte con su jefe de bomberos local para obtener</a:t>
            </a:r>
            <a:r>
              <a:rPr lang="es-ES" baseline="0" noProof="0" dirty="0"/>
              <a:t> más información sobre la prevención de incendios. Consulte el Plan de Contingencia en los Programas de Cuidado Infantil de California para obtener información sobre cómo llevar a cabo simulacros en los programas de cuidado infantil.</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49</a:t>
            </a:fld>
            <a:endParaRPr lang="en-US"/>
          </a:p>
        </p:txBody>
      </p:sp>
    </p:spTree>
    <p:extLst>
      <p:ext uri="{BB962C8B-B14F-4D97-AF65-F5344CB8AC3E}">
        <p14:creationId xmlns:p14="http://schemas.microsoft.com/office/powerpoint/2010/main" val="27282840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50</a:t>
            </a:fld>
            <a:endParaRPr lang="en-US"/>
          </a:p>
        </p:txBody>
      </p:sp>
    </p:spTree>
    <p:extLst>
      <p:ext uri="{BB962C8B-B14F-4D97-AF65-F5344CB8AC3E}">
        <p14:creationId xmlns:p14="http://schemas.microsoft.com/office/powerpoint/2010/main" val="14453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noProof="0" dirty="0">
                <a:solidFill>
                  <a:schemeClr val="tx1"/>
                </a:solidFill>
                <a:latin typeface="+mn-lt"/>
                <a:ea typeface="+mn-ea"/>
                <a:cs typeface="+mn-cs"/>
              </a:rPr>
              <a:t>Mientras crecen, los niños corren el riesgo de sufrir lesiones a medida que desarrollan nuevas habilidades físicas, mentales y emocionales. Estos crecen rápidamente y quieren probar y dominar sus habilidades y entorno. Su curiosidad, audacia y falta de conocimientos sobre la seguridad los ponen en riesgo de intentar realizar actividades para las que no tienen las habilidades ni las capacidades físicas. El tipo de lesiones que podrían ocurrir se relaciona con su desarrollo.</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5</a:t>
            </a:fld>
            <a:endParaRPr lang="en-US"/>
          </a:p>
        </p:txBody>
      </p:sp>
    </p:spTree>
    <p:extLst>
      <p:ext uri="{BB962C8B-B14F-4D97-AF65-F5344CB8AC3E}">
        <p14:creationId xmlns:p14="http://schemas.microsoft.com/office/powerpoint/2010/main" val="7073593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51</a:t>
            </a:fld>
            <a:endParaRPr lang="en-US"/>
          </a:p>
        </p:txBody>
      </p:sp>
    </p:spTree>
    <p:extLst>
      <p:ext uri="{BB962C8B-B14F-4D97-AF65-F5344CB8AC3E}">
        <p14:creationId xmlns:p14="http://schemas.microsoft.com/office/powerpoint/2010/main" val="32845680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Mantenga al día su certificación de CPR y primeros auxilios para que sepa cómo responder ante emergencias de atragantamiento y asfixia</a:t>
            </a:r>
            <a:r>
              <a:rPr lang="es-ES" baseline="0" noProof="0" dirty="0"/>
              <a:t>.</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52</a:t>
            </a:fld>
            <a:endParaRPr lang="en-US"/>
          </a:p>
        </p:txBody>
      </p:sp>
    </p:spTree>
    <p:extLst>
      <p:ext uri="{BB962C8B-B14F-4D97-AF65-F5344CB8AC3E}">
        <p14:creationId xmlns:p14="http://schemas.microsoft.com/office/powerpoint/2010/main" val="12047216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Los alimentos, juguetes y objetos pueden ser peligros de atragantamiento.</a:t>
            </a:r>
            <a:r>
              <a:rPr lang="es-ES" baseline="0" noProof="0" dirty="0"/>
              <a:t> </a:t>
            </a:r>
            <a:r>
              <a:rPr lang="es-ES" noProof="0" dirty="0"/>
              <a:t>¿Cuántos</a:t>
            </a:r>
            <a:r>
              <a:rPr lang="es-ES" baseline="0" noProof="0" dirty="0"/>
              <a:t> peligros de atragantamiento puede ver en el dibujo?  Esté muy pendiente a los peligros de atragantamiento, y manténgalos lejos de los niños. </a:t>
            </a:r>
            <a:r>
              <a:rPr lang="es-ES" sz="1200" b="0" i="0" u="none" strike="noStrike" kern="1200" baseline="0" noProof="0" dirty="0">
                <a:solidFill>
                  <a:schemeClr val="tx1"/>
                </a:solidFill>
                <a:latin typeface="+mn-lt"/>
                <a:ea typeface="+mn-ea"/>
                <a:cs typeface="+mn-cs"/>
              </a:rPr>
              <a:t>Los objetos más pequeños de 1 1/4" de pulgada en diámetro no deben ser accesibles para los niños que se llevan cosas a la boca. Demuestre el uso de un “tubo de atragantamiento”</a:t>
            </a:r>
            <a:r>
              <a:rPr lang="es-ES" baseline="0" noProof="0" dirty="0"/>
              <a:t>.</a:t>
            </a:r>
          </a:p>
          <a:p>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53</a:t>
            </a:fld>
            <a:endParaRPr lang="en-US"/>
          </a:p>
        </p:txBody>
      </p:sp>
    </p:spTree>
    <p:extLst>
      <p:ext uri="{BB962C8B-B14F-4D97-AF65-F5344CB8AC3E}">
        <p14:creationId xmlns:p14="http://schemas.microsoft.com/office/powerpoint/2010/main" val="303501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noProof="0" dirty="0">
                <a:solidFill>
                  <a:schemeClr val="tx1"/>
                </a:solidFill>
                <a:latin typeface="+mn-lt"/>
                <a:ea typeface="+mn-ea"/>
                <a:cs typeface="+mn-cs"/>
              </a:rPr>
              <a:t>No ofrezca alimentos que sean redondos, duros, pequeños, gruesos, pegajosos, blandos o resbalosos a los niños menores de cuatro años. Para los bebés, los alimentos deben cortarse en trozos pequeños de no más de 1/4"; para los niños pequeños, los trozos no deben ser de más de 1/2". Asegúrese de que los niños estén sentados para las comidas y entremeses.</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54</a:t>
            </a:fld>
            <a:endParaRPr lang="en-US"/>
          </a:p>
        </p:txBody>
      </p:sp>
    </p:spTree>
    <p:extLst>
      <p:ext uri="{BB962C8B-B14F-4D97-AF65-F5344CB8AC3E}">
        <p14:creationId xmlns:p14="http://schemas.microsoft.com/office/powerpoint/2010/main" val="33586257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noProof="0" dirty="0">
                <a:solidFill>
                  <a:schemeClr val="tx1"/>
                </a:solidFill>
                <a:latin typeface="+mn-lt"/>
                <a:ea typeface="+mn-ea"/>
                <a:cs typeface="+mn-cs"/>
              </a:rPr>
              <a:t>Revise los juguetes y equipos con regularidad para detectar partes pequeñas que podrían desprenderse, como los ojos y las narices de los muñecos de peluche, botones en la ropa de muñecas.</a:t>
            </a:r>
          </a:p>
        </p:txBody>
      </p:sp>
      <p:sp>
        <p:nvSpPr>
          <p:cNvPr id="4" name="Slide Number Placeholder 3"/>
          <p:cNvSpPr>
            <a:spLocks noGrp="1"/>
          </p:cNvSpPr>
          <p:nvPr>
            <p:ph type="sldNum" sz="quarter" idx="10"/>
          </p:nvPr>
        </p:nvSpPr>
        <p:spPr/>
        <p:txBody>
          <a:bodyPr/>
          <a:lstStyle/>
          <a:p>
            <a:fld id="{A4D93EC3-2D65-4DD9-A32A-8DC841B0B660}" type="slidenum">
              <a:rPr lang="en-US" smtClean="0"/>
              <a:t>55</a:t>
            </a:fld>
            <a:endParaRPr lang="en-US"/>
          </a:p>
        </p:txBody>
      </p:sp>
    </p:spTree>
    <p:extLst>
      <p:ext uri="{BB962C8B-B14F-4D97-AF65-F5344CB8AC3E}">
        <p14:creationId xmlns:p14="http://schemas.microsoft.com/office/powerpoint/2010/main" val="26063573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noProof="0" dirty="0">
                <a:solidFill>
                  <a:schemeClr val="tx1"/>
                </a:solidFill>
                <a:latin typeface="+mn-lt"/>
                <a:ea typeface="+mn-ea"/>
                <a:cs typeface="+mn-cs"/>
              </a:rPr>
              <a:t>Esté alerta de las necesidades y protecciones para los niños con retrasos del desarrollo, dificultades al tragar u otras discapacidades.</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56</a:t>
            </a:fld>
            <a:endParaRPr lang="en-US"/>
          </a:p>
        </p:txBody>
      </p:sp>
    </p:spTree>
    <p:extLst>
      <p:ext uri="{BB962C8B-B14F-4D97-AF65-F5344CB8AC3E}">
        <p14:creationId xmlns:p14="http://schemas.microsoft.com/office/powerpoint/2010/main" val="40056202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noProof="0" dirty="0">
                <a:solidFill>
                  <a:schemeClr val="tx1"/>
                </a:solidFill>
                <a:latin typeface="+mn-lt"/>
                <a:ea typeface="+mn-ea"/>
                <a:cs typeface="+mn-cs"/>
              </a:rPr>
              <a:t>Aunque muchas lesiones que resultan de caídas son menores (cortaduras y raspones), muchas otras como el sangrado profuso, huesos rotos y lesiones de la cabeza y los ojos serán más graves y podrían ser posiblemente mortales. Pida ejemplos de distintas clases de caídas a diferentes edades/etapas de desarrollo. </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57</a:t>
            </a:fld>
            <a:endParaRPr lang="en-US"/>
          </a:p>
        </p:txBody>
      </p:sp>
    </p:spTree>
    <p:extLst>
      <p:ext uri="{BB962C8B-B14F-4D97-AF65-F5344CB8AC3E}">
        <p14:creationId xmlns:p14="http://schemas.microsoft.com/office/powerpoint/2010/main" val="3971517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noProof="0" dirty="0">
                <a:solidFill>
                  <a:schemeClr val="tx1"/>
                </a:solidFill>
                <a:latin typeface="+mn-lt"/>
                <a:ea typeface="+mn-ea"/>
                <a:cs typeface="+mn-cs"/>
              </a:rPr>
              <a:t>(Los andadores de bebé son ilegales en entornos de cuidado infantil.)</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58</a:t>
            </a:fld>
            <a:endParaRPr lang="en-US"/>
          </a:p>
        </p:txBody>
      </p:sp>
    </p:spTree>
    <p:extLst>
      <p:ext uri="{BB962C8B-B14F-4D97-AF65-F5344CB8AC3E}">
        <p14:creationId xmlns:p14="http://schemas.microsoft.com/office/powerpoint/2010/main" val="28925275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a:t>Proporcione superficies amortiguadoras (hule, arena, grava, virutas de madera) y zonas apropiadas para caídas para las estructuras en las que se trepa</a:t>
            </a:r>
            <a:r>
              <a:rPr lang="es-ES" baseline="0" noProof="0" dirty="0"/>
              <a:t>.</a:t>
            </a:r>
            <a:endParaRPr lang="es-ES" noProof="0" dirty="0"/>
          </a:p>
          <a:p>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59</a:t>
            </a:fld>
            <a:endParaRPr lang="en-US"/>
          </a:p>
        </p:txBody>
      </p:sp>
    </p:spTree>
    <p:extLst>
      <p:ext uri="{BB962C8B-B14F-4D97-AF65-F5344CB8AC3E}">
        <p14:creationId xmlns:p14="http://schemas.microsoft.com/office/powerpoint/2010/main" val="17084525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noProof="0" dirty="0">
                <a:solidFill>
                  <a:schemeClr val="tx1"/>
                </a:solidFill>
                <a:latin typeface="+mn-lt"/>
                <a:ea typeface="+mn-ea"/>
                <a:cs typeface="+mn-cs"/>
              </a:rPr>
              <a:t>Recuerde, los niños son naturalmente activos y juguetones. Usted puede alentar la actividad física saludable mientras toma medidas para reducir el riesgo de caídas. </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60</a:t>
            </a:fld>
            <a:endParaRPr lang="en-US"/>
          </a:p>
        </p:txBody>
      </p:sp>
    </p:spTree>
    <p:extLst>
      <p:ext uri="{BB962C8B-B14F-4D97-AF65-F5344CB8AC3E}">
        <p14:creationId xmlns:p14="http://schemas.microsoft.com/office/powerpoint/2010/main" val="332714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Ponga a los participantes a trabajar en grupos pequeños o en parejas para predecir los consejos para la prevención en la siguiente diapositiva para cada grupo según la edad y el desarrollo. Luego,</a:t>
            </a:r>
            <a:r>
              <a:rPr lang="es-ES" baseline="0" noProof="0" dirty="0"/>
              <a:t> haga comparaciones con todo el grupo. ¿Hay algunas ideas que no se mencionan en la diapositiva?</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6</a:t>
            </a:fld>
            <a:endParaRPr lang="en-US"/>
          </a:p>
        </p:txBody>
      </p:sp>
    </p:spTree>
    <p:extLst>
      <p:ext uri="{BB962C8B-B14F-4D97-AF65-F5344CB8AC3E}">
        <p14:creationId xmlns:p14="http://schemas.microsoft.com/office/powerpoint/2010/main" val="6494417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61</a:t>
            </a:fld>
            <a:endParaRPr lang="en-US"/>
          </a:p>
        </p:txBody>
      </p:sp>
    </p:spTree>
    <p:extLst>
      <p:ext uri="{BB962C8B-B14F-4D97-AF65-F5344CB8AC3E}">
        <p14:creationId xmlns:p14="http://schemas.microsoft.com/office/powerpoint/2010/main" val="9427847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62</a:t>
            </a:fld>
            <a:endParaRPr lang="en-US"/>
          </a:p>
        </p:txBody>
      </p:sp>
    </p:spTree>
    <p:extLst>
      <p:ext uri="{BB962C8B-B14F-4D97-AF65-F5344CB8AC3E}">
        <p14:creationId xmlns:p14="http://schemas.microsoft.com/office/powerpoint/2010/main" val="41732488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63</a:t>
            </a:fld>
            <a:endParaRPr lang="en-US"/>
          </a:p>
        </p:txBody>
      </p:sp>
    </p:spTree>
    <p:extLst>
      <p:ext uri="{BB962C8B-B14F-4D97-AF65-F5344CB8AC3E}">
        <p14:creationId xmlns:p14="http://schemas.microsoft.com/office/powerpoint/2010/main" val="12419466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Puede pedir imanes para el refrigerador con el número del</a:t>
            </a:r>
            <a:r>
              <a:rPr lang="es-ES" baseline="0" noProof="0" dirty="0"/>
              <a:t> Centro para el Control del Envenenamiento sin costo alguno.  </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64</a:t>
            </a:fld>
            <a:endParaRPr lang="en-US"/>
          </a:p>
        </p:txBody>
      </p:sp>
    </p:spTree>
    <p:extLst>
      <p:ext uri="{BB962C8B-B14F-4D97-AF65-F5344CB8AC3E}">
        <p14:creationId xmlns:p14="http://schemas.microsoft.com/office/powerpoint/2010/main" val="5460094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65</a:t>
            </a:fld>
            <a:endParaRPr lang="en-US"/>
          </a:p>
        </p:txBody>
      </p:sp>
    </p:spTree>
    <p:extLst>
      <p:ext uri="{BB962C8B-B14F-4D97-AF65-F5344CB8AC3E}">
        <p14:creationId xmlns:p14="http://schemas.microsoft.com/office/powerpoint/2010/main" val="1296056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A</a:t>
            </a:r>
            <a:r>
              <a:rPr lang="es-ES" baseline="0" noProof="0" dirty="0"/>
              <a:t> l</a:t>
            </a:r>
            <a:r>
              <a:rPr lang="es-ES" noProof="0" dirty="0"/>
              <a:t>os niños pequeños les pesa mucho la cabeza y pueden caerse en una cubeta y</a:t>
            </a:r>
            <a:r>
              <a:rPr lang="es-ES" baseline="0" noProof="0" dirty="0"/>
              <a:t> ahogarse</a:t>
            </a:r>
            <a:r>
              <a:rPr lang="es-ES" noProof="0" dirty="0"/>
              <a:t>.</a:t>
            </a:r>
          </a:p>
        </p:txBody>
      </p:sp>
      <p:sp>
        <p:nvSpPr>
          <p:cNvPr id="4" name="Slide Number Placeholder 3"/>
          <p:cNvSpPr>
            <a:spLocks noGrp="1"/>
          </p:cNvSpPr>
          <p:nvPr>
            <p:ph type="sldNum" sz="quarter" idx="10"/>
          </p:nvPr>
        </p:nvSpPr>
        <p:spPr/>
        <p:txBody>
          <a:bodyPr/>
          <a:lstStyle/>
          <a:p>
            <a:fld id="{A4D93EC3-2D65-4DD9-A32A-8DC841B0B660}" type="slidenum">
              <a:rPr lang="en-US" smtClean="0"/>
              <a:t>66</a:t>
            </a:fld>
            <a:endParaRPr lang="en-US"/>
          </a:p>
        </p:txBody>
      </p:sp>
    </p:spTree>
    <p:extLst>
      <p:ext uri="{BB962C8B-B14F-4D97-AF65-F5344CB8AC3E}">
        <p14:creationId xmlns:p14="http://schemas.microsoft.com/office/powerpoint/2010/main" val="33662648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67</a:t>
            </a:fld>
            <a:endParaRPr lang="en-US"/>
          </a:p>
        </p:txBody>
      </p:sp>
    </p:spTree>
    <p:extLst>
      <p:ext uri="{BB962C8B-B14F-4D97-AF65-F5344CB8AC3E}">
        <p14:creationId xmlns:p14="http://schemas.microsoft.com/office/powerpoint/2010/main" val="8288123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a:t>No se recomiendan las piscinas para chapotear portátiles para los programas de cuidado infantil.</a:t>
            </a:r>
          </a:p>
          <a:p>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68</a:t>
            </a:fld>
            <a:endParaRPr lang="en-US"/>
          </a:p>
        </p:txBody>
      </p:sp>
    </p:spTree>
    <p:extLst>
      <p:ext uri="{BB962C8B-B14F-4D97-AF65-F5344CB8AC3E}">
        <p14:creationId xmlns:p14="http://schemas.microsoft.com/office/powerpoint/2010/main" val="17733153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69</a:t>
            </a:fld>
            <a:endParaRPr lang="en-US"/>
          </a:p>
        </p:txBody>
      </p:sp>
    </p:spTree>
    <p:extLst>
      <p:ext uri="{BB962C8B-B14F-4D97-AF65-F5344CB8AC3E}">
        <p14:creationId xmlns:p14="http://schemas.microsoft.com/office/powerpoint/2010/main" val="5587225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a:t>Las leyes de niños pasajeros deben exhibirse en los centros de cuidado infantil con licencia.</a:t>
            </a:r>
          </a:p>
          <a:p>
            <a:r>
              <a:rPr lang="es-ES" noProof="0" dirty="0"/>
              <a:t>Usted puede</a:t>
            </a:r>
            <a:r>
              <a:rPr lang="es-ES" baseline="0" noProof="0" dirty="0"/>
              <a:t> encontrar este </a:t>
            </a:r>
            <a:r>
              <a:rPr lang="es-ES" noProof="0" dirty="0"/>
              <a:t>cartel en la</a:t>
            </a:r>
            <a:r>
              <a:rPr lang="es-ES" baseline="0" noProof="0" dirty="0"/>
              <a:t> página web de Seguridad del Niño Pasajero del sitio web de CDPH. www.cdph.ca.gov/Programs/CCDPHP/DCDIC/SACB/Pages/ChildPassengerSafety(CPS)InCalifornia.aspx   </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70</a:t>
            </a:fld>
            <a:endParaRPr lang="en-US"/>
          </a:p>
        </p:txBody>
      </p:sp>
    </p:spTree>
    <p:extLst>
      <p:ext uri="{BB962C8B-B14F-4D97-AF65-F5344CB8AC3E}">
        <p14:creationId xmlns:p14="http://schemas.microsoft.com/office/powerpoint/2010/main" val="162635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7</a:t>
            </a:fld>
            <a:endParaRPr lang="en-US"/>
          </a:p>
        </p:txBody>
      </p:sp>
    </p:spTree>
    <p:extLst>
      <p:ext uri="{BB962C8B-B14F-4D97-AF65-F5344CB8AC3E}">
        <p14:creationId xmlns:p14="http://schemas.microsoft.com/office/powerpoint/2010/main" val="6494417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noProof="0" dirty="0"/>
              <a:t>Tristemente, cada año mueren niños después de dejarlos en un auto que se calienta demasiado. </a:t>
            </a:r>
            <a:r>
              <a:rPr lang="es-ES" noProof="0" dirty="0"/>
              <a:t>Algunos accidentes de vehículos motorizados suceden cuando el auto no está en movimiento o el niño ni siquiera está en el auto</a:t>
            </a:r>
            <a:r>
              <a:rPr lang="es-ES" baseline="0" noProof="0" dirty="0"/>
              <a:t>.  Siga estos consejos de seguridad para mantener a los niños seguros en los autos y alrededor de estos.</a:t>
            </a:r>
          </a:p>
        </p:txBody>
      </p:sp>
      <p:sp>
        <p:nvSpPr>
          <p:cNvPr id="4" name="Slide Number Placeholder 3"/>
          <p:cNvSpPr>
            <a:spLocks noGrp="1"/>
          </p:cNvSpPr>
          <p:nvPr>
            <p:ph type="sldNum" sz="quarter" idx="10"/>
          </p:nvPr>
        </p:nvSpPr>
        <p:spPr/>
        <p:txBody>
          <a:bodyPr/>
          <a:lstStyle/>
          <a:p>
            <a:fld id="{A4D93EC3-2D65-4DD9-A32A-8DC841B0B660}" type="slidenum">
              <a:rPr lang="en-US" smtClean="0"/>
              <a:t>71</a:t>
            </a:fld>
            <a:endParaRPr lang="en-US"/>
          </a:p>
        </p:txBody>
      </p:sp>
    </p:spTree>
    <p:extLst>
      <p:ext uri="{BB962C8B-B14F-4D97-AF65-F5344CB8AC3E}">
        <p14:creationId xmlns:p14="http://schemas.microsoft.com/office/powerpoint/2010/main" val="5604925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72</a:t>
            </a:fld>
            <a:endParaRPr lang="en-US"/>
          </a:p>
        </p:txBody>
      </p:sp>
    </p:spTree>
    <p:extLst>
      <p:ext uri="{BB962C8B-B14F-4D97-AF65-F5344CB8AC3E}">
        <p14:creationId xmlns:p14="http://schemas.microsoft.com/office/powerpoint/2010/main" val="27397903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Consejo:  Una excursión a su lugar de nueva ubicación en caso de un desastre puede ser divertido</a:t>
            </a:r>
            <a:r>
              <a:rPr lang="es-ES" baseline="0" noProof="0" dirty="0"/>
              <a:t> para los niños y sirve como un buen simulacro.</a:t>
            </a:r>
          </a:p>
        </p:txBody>
      </p:sp>
      <p:sp>
        <p:nvSpPr>
          <p:cNvPr id="4" name="Slide Number Placeholder 3"/>
          <p:cNvSpPr>
            <a:spLocks noGrp="1"/>
          </p:cNvSpPr>
          <p:nvPr>
            <p:ph type="sldNum" sz="quarter" idx="10"/>
          </p:nvPr>
        </p:nvSpPr>
        <p:spPr/>
        <p:txBody>
          <a:bodyPr/>
          <a:lstStyle/>
          <a:p>
            <a:fld id="{A4D93EC3-2D65-4DD9-A32A-8DC841B0B660}" type="slidenum">
              <a:rPr lang="en-US" smtClean="0"/>
              <a:t>73</a:t>
            </a:fld>
            <a:endParaRPr lang="en-US"/>
          </a:p>
        </p:txBody>
      </p:sp>
    </p:spTree>
    <p:extLst>
      <p:ext uri="{BB962C8B-B14F-4D97-AF65-F5344CB8AC3E}">
        <p14:creationId xmlns:p14="http://schemas.microsoft.com/office/powerpoint/2010/main" val="22031728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74</a:t>
            </a:fld>
            <a:endParaRPr lang="en-US"/>
          </a:p>
        </p:txBody>
      </p:sp>
    </p:spTree>
    <p:extLst>
      <p:ext uri="{BB962C8B-B14F-4D97-AF65-F5344CB8AC3E}">
        <p14:creationId xmlns:p14="http://schemas.microsoft.com/office/powerpoint/2010/main" val="22031728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75</a:t>
            </a:fld>
            <a:endParaRPr lang="en-US"/>
          </a:p>
        </p:txBody>
      </p:sp>
    </p:spTree>
    <p:extLst>
      <p:ext uri="{BB962C8B-B14F-4D97-AF65-F5344CB8AC3E}">
        <p14:creationId xmlns:p14="http://schemas.microsoft.com/office/powerpoint/2010/main" val="22031728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76</a:t>
            </a:fld>
            <a:endParaRPr lang="en-US"/>
          </a:p>
        </p:txBody>
      </p:sp>
    </p:spTree>
    <p:extLst>
      <p:ext uri="{BB962C8B-B14F-4D97-AF65-F5344CB8AC3E}">
        <p14:creationId xmlns:p14="http://schemas.microsoft.com/office/powerpoint/2010/main" val="27326900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77</a:t>
            </a:fld>
            <a:endParaRPr lang="en-US"/>
          </a:p>
        </p:txBody>
      </p:sp>
    </p:spTree>
    <p:extLst>
      <p:ext uri="{BB962C8B-B14F-4D97-AF65-F5344CB8AC3E}">
        <p14:creationId xmlns:p14="http://schemas.microsoft.com/office/powerpoint/2010/main" val="19323594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noProof="0" dirty="0">
                <a:solidFill>
                  <a:schemeClr val="tx1"/>
                </a:solidFill>
                <a:latin typeface="+mn-lt"/>
                <a:ea typeface="+mn-ea"/>
                <a:cs typeface="+mn-cs"/>
              </a:rPr>
              <a:t>Después de sufrir un desastre, ya sea una inundación, terremoto, incendio o evento causado por humanos, los niños pueden reaccionar de formas que son difíciles de entender.</a:t>
            </a:r>
            <a:endParaRPr lang="es-ES" noProof="0" dirty="0"/>
          </a:p>
          <a:p>
            <a:r>
              <a:rPr lang="es-ES" noProof="0" dirty="0"/>
              <a:t>Consulte la Nota de Salud y Seguridad de CCHP, los niños pequeños y los desastres.</a:t>
            </a:r>
          </a:p>
        </p:txBody>
      </p:sp>
      <p:sp>
        <p:nvSpPr>
          <p:cNvPr id="4" name="Slide Number Placeholder 3"/>
          <p:cNvSpPr>
            <a:spLocks noGrp="1"/>
          </p:cNvSpPr>
          <p:nvPr>
            <p:ph type="sldNum" sz="quarter" idx="10"/>
          </p:nvPr>
        </p:nvSpPr>
        <p:spPr/>
        <p:txBody>
          <a:bodyPr/>
          <a:lstStyle/>
          <a:p>
            <a:fld id="{A4D93EC3-2D65-4DD9-A32A-8DC841B0B660}" type="slidenum">
              <a:rPr lang="en-US" smtClean="0"/>
              <a:t>78</a:t>
            </a:fld>
            <a:endParaRPr lang="en-US"/>
          </a:p>
        </p:txBody>
      </p:sp>
    </p:spTree>
    <p:extLst>
      <p:ext uri="{BB962C8B-B14F-4D97-AF65-F5344CB8AC3E}">
        <p14:creationId xmlns:p14="http://schemas.microsoft.com/office/powerpoint/2010/main" val="17831851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79</a:t>
            </a:fld>
            <a:endParaRPr lang="en-US"/>
          </a:p>
        </p:txBody>
      </p:sp>
    </p:spTree>
    <p:extLst>
      <p:ext uri="{BB962C8B-B14F-4D97-AF65-F5344CB8AC3E}">
        <p14:creationId xmlns:p14="http://schemas.microsoft.com/office/powerpoint/2010/main" val="22904365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80</a:t>
            </a:fld>
            <a:endParaRPr lang="en-US"/>
          </a:p>
        </p:txBody>
      </p:sp>
    </p:spTree>
    <p:extLst>
      <p:ext uri="{BB962C8B-B14F-4D97-AF65-F5344CB8AC3E}">
        <p14:creationId xmlns:p14="http://schemas.microsoft.com/office/powerpoint/2010/main" val="2290436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8</a:t>
            </a:fld>
            <a:endParaRPr lang="en-US"/>
          </a:p>
        </p:txBody>
      </p:sp>
    </p:spTree>
    <p:extLst>
      <p:ext uri="{BB962C8B-B14F-4D97-AF65-F5344CB8AC3E}">
        <p14:creationId xmlns:p14="http://schemas.microsoft.com/office/powerpoint/2010/main" val="32608106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81</a:t>
            </a:fld>
            <a:endParaRPr lang="en-US"/>
          </a:p>
        </p:txBody>
      </p:sp>
    </p:spTree>
    <p:extLst>
      <p:ext uri="{BB962C8B-B14F-4D97-AF65-F5344CB8AC3E}">
        <p14:creationId xmlns:p14="http://schemas.microsoft.com/office/powerpoint/2010/main" val="7846066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82</a:t>
            </a:fld>
            <a:endParaRPr lang="en-US"/>
          </a:p>
        </p:txBody>
      </p:sp>
    </p:spTree>
    <p:extLst>
      <p:ext uri="{BB962C8B-B14F-4D97-AF65-F5344CB8AC3E}">
        <p14:creationId xmlns:p14="http://schemas.microsoft.com/office/powerpoint/2010/main" val="42560729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¡Asegúrese de cuidarse!</a:t>
            </a:r>
          </a:p>
        </p:txBody>
      </p:sp>
      <p:sp>
        <p:nvSpPr>
          <p:cNvPr id="4" name="Slide Number Placeholder 3"/>
          <p:cNvSpPr>
            <a:spLocks noGrp="1"/>
          </p:cNvSpPr>
          <p:nvPr>
            <p:ph type="sldNum" sz="quarter" idx="10"/>
          </p:nvPr>
        </p:nvSpPr>
        <p:spPr/>
        <p:txBody>
          <a:bodyPr/>
          <a:lstStyle/>
          <a:p>
            <a:fld id="{A4D93EC3-2D65-4DD9-A32A-8DC841B0B660}" type="slidenum">
              <a:rPr lang="en-US" smtClean="0"/>
              <a:t>83</a:t>
            </a:fld>
            <a:endParaRPr lang="en-US"/>
          </a:p>
        </p:txBody>
      </p:sp>
    </p:spTree>
    <p:extLst>
      <p:ext uri="{BB962C8B-B14F-4D97-AF65-F5344CB8AC3E}">
        <p14:creationId xmlns:p14="http://schemas.microsoft.com/office/powerpoint/2010/main" val="27803667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84</a:t>
            </a:fld>
            <a:endParaRPr lang="en-US"/>
          </a:p>
        </p:txBody>
      </p:sp>
    </p:spTree>
    <p:extLst>
      <p:ext uri="{BB962C8B-B14F-4D97-AF65-F5344CB8AC3E}">
        <p14:creationId xmlns:p14="http://schemas.microsoft.com/office/powerpoint/2010/main" val="18536441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85</a:t>
            </a:fld>
            <a:endParaRPr lang="en-US"/>
          </a:p>
        </p:txBody>
      </p:sp>
    </p:spTree>
    <p:extLst>
      <p:ext uri="{BB962C8B-B14F-4D97-AF65-F5344CB8AC3E}">
        <p14:creationId xmlns:p14="http://schemas.microsoft.com/office/powerpoint/2010/main" val="16218952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Oportunidad para una demostración o ejercicio para cargar</a:t>
            </a:r>
            <a:r>
              <a:rPr lang="es-ES" baseline="0" noProof="0" dirty="0"/>
              <a:t>.</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86</a:t>
            </a:fld>
            <a:endParaRPr lang="en-US"/>
          </a:p>
        </p:txBody>
      </p:sp>
    </p:spTree>
    <p:extLst>
      <p:ext uri="{BB962C8B-B14F-4D97-AF65-F5344CB8AC3E}">
        <p14:creationId xmlns:p14="http://schemas.microsoft.com/office/powerpoint/2010/main" val="16020946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87</a:t>
            </a:fld>
            <a:endParaRPr lang="en-US"/>
          </a:p>
        </p:txBody>
      </p:sp>
    </p:spTree>
    <p:extLst>
      <p:ext uri="{BB962C8B-B14F-4D97-AF65-F5344CB8AC3E}">
        <p14:creationId xmlns:p14="http://schemas.microsoft.com/office/powerpoint/2010/main" val="42276306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88</a:t>
            </a:fld>
            <a:endParaRPr lang="en-US"/>
          </a:p>
        </p:txBody>
      </p:sp>
    </p:spTree>
    <p:extLst>
      <p:ext uri="{BB962C8B-B14F-4D97-AF65-F5344CB8AC3E}">
        <p14:creationId xmlns:p14="http://schemas.microsoft.com/office/powerpoint/2010/main" val="14546307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89</a:t>
            </a:fld>
            <a:endParaRPr lang="en-US"/>
          </a:p>
        </p:txBody>
      </p:sp>
    </p:spTree>
    <p:extLst>
      <p:ext uri="{BB962C8B-B14F-4D97-AF65-F5344CB8AC3E}">
        <p14:creationId xmlns:p14="http://schemas.microsoft.com/office/powerpoint/2010/main" val="9910362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90</a:t>
            </a:fld>
            <a:endParaRPr lang="en-US"/>
          </a:p>
        </p:txBody>
      </p:sp>
    </p:spTree>
    <p:extLst>
      <p:ext uri="{BB962C8B-B14F-4D97-AF65-F5344CB8AC3E}">
        <p14:creationId xmlns:p14="http://schemas.microsoft.com/office/powerpoint/2010/main" val="3963372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9</a:t>
            </a:fld>
            <a:endParaRPr lang="en-US"/>
          </a:p>
        </p:txBody>
      </p:sp>
    </p:spTree>
    <p:extLst>
      <p:ext uri="{BB962C8B-B14F-4D97-AF65-F5344CB8AC3E}">
        <p14:creationId xmlns:p14="http://schemas.microsoft.com/office/powerpoint/2010/main" val="7658004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91</a:t>
            </a:fld>
            <a:endParaRPr lang="en-US"/>
          </a:p>
        </p:txBody>
      </p:sp>
    </p:spTree>
    <p:extLst>
      <p:ext uri="{BB962C8B-B14F-4D97-AF65-F5344CB8AC3E}">
        <p14:creationId xmlns:p14="http://schemas.microsoft.com/office/powerpoint/2010/main" val="2116414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Según lo permita el tiempo, este es un buen momento para formar grupos pequeños y para resolver problemas en distintas situaciones</a:t>
            </a:r>
            <a:r>
              <a:rPr lang="es-ES" baseline="0" noProof="0" dirty="0"/>
              <a:t>. </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92</a:t>
            </a:fld>
            <a:endParaRPr lang="en-US"/>
          </a:p>
        </p:txBody>
      </p:sp>
    </p:spTree>
    <p:extLst>
      <p:ext uri="{BB962C8B-B14F-4D97-AF65-F5344CB8AC3E}">
        <p14:creationId xmlns:p14="http://schemas.microsoft.com/office/powerpoint/2010/main" val="101388237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93</a:t>
            </a:fld>
            <a:endParaRPr lang="en-US"/>
          </a:p>
        </p:txBody>
      </p:sp>
    </p:spTree>
    <p:extLst>
      <p:ext uri="{BB962C8B-B14F-4D97-AF65-F5344CB8AC3E}">
        <p14:creationId xmlns:p14="http://schemas.microsoft.com/office/powerpoint/2010/main" val="5543202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Usted puede usar una serie de listas de verificación </a:t>
            </a:r>
            <a:r>
              <a:rPr lang="es-ES" baseline="0" noProof="0" dirty="0"/>
              <a:t>(por ejemplo, una para la seguridad, una para los suministros de primeros auxilios, etc. o una lista de verificación que es más completa, como la Lista de verificación de salud y seguridad para ECE basada en las normas nacionales de desempeño de seguridad de los niños “Cuidando a nuestros niños” (</a:t>
            </a:r>
            <a:r>
              <a:rPr lang="es-ES" baseline="0" noProof="0" dirty="0" err="1"/>
              <a:t>Caring</a:t>
            </a:r>
            <a:r>
              <a:rPr lang="es-ES" baseline="0" noProof="0" dirty="0"/>
              <a:t> </a:t>
            </a:r>
            <a:r>
              <a:rPr lang="es-ES" baseline="0" noProof="0" dirty="0" err="1"/>
              <a:t>for</a:t>
            </a:r>
            <a:r>
              <a:rPr lang="es-ES" baseline="0" noProof="0" dirty="0"/>
              <a:t> </a:t>
            </a:r>
            <a:r>
              <a:rPr lang="es-ES" baseline="0" noProof="0" dirty="0" err="1"/>
              <a:t>Our</a:t>
            </a:r>
            <a:r>
              <a:rPr lang="es-ES" baseline="0" noProof="0" dirty="0"/>
              <a:t> </a:t>
            </a:r>
            <a:r>
              <a:rPr lang="es-ES" baseline="0" noProof="0" dirty="0" err="1"/>
              <a:t>Children</a:t>
            </a:r>
            <a:r>
              <a:rPr lang="es-ES" baseline="0" noProof="0" dirty="0"/>
              <a:t>).</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94</a:t>
            </a:fld>
            <a:endParaRPr lang="en-US"/>
          </a:p>
        </p:txBody>
      </p:sp>
    </p:spTree>
    <p:extLst>
      <p:ext uri="{BB962C8B-B14F-4D97-AF65-F5344CB8AC3E}">
        <p14:creationId xmlns:p14="http://schemas.microsoft.com/office/powerpoint/2010/main" val="18241908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lista de verificación de salud y seguridad de ECE es integral. Esta contiene enlaces en vivo a las </a:t>
            </a:r>
            <a:r>
              <a:rPr lang="es-ES" baseline="0" noProof="0" dirty="0"/>
              <a:t>normas nacionales de desempeño de seguridad de los niños “Cuidando a nuestros niños” (</a:t>
            </a:r>
            <a:r>
              <a:rPr lang="es-ES" baseline="0" noProof="0" dirty="0" err="1"/>
              <a:t>Caring</a:t>
            </a:r>
            <a:r>
              <a:rPr lang="es-ES" baseline="0" noProof="0" dirty="0"/>
              <a:t> </a:t>
            </a:r>
            <a:r>
              <a:rPr lang="es-ES" baseline="0" noProof="0" dirty="0" err="1"/>
              <a:t>for</a:t>
            </a:r>
            <a:r>
              <a:rPr lang="es-ES" baseline="0" noProof="0" dirty="0"/>
              <a:t> </a:t>
            </a:r>
            <a:r>
              <a:rPr lang="es-ES" baseline="0" noProof="0" dirty="0" err="1"/>
              <a:t>Our</a:t>
            </a:r>
            <a:r>
              <a:rPr lang="es-ES" baseline="0" noProof="0" dirty="0"/>
              <a:t> </a:t>
            </a:r>
            <a:r>
              <a:rPr lang="es-ES" baseline="0" noProof="0" dirty="0" err="1"/>
              <a:t>Children</a:t>
            </a:r>
            <a:r>
              <a:rPr lang="es-ES" baseline="0" noProof="0" dirty="0"/>
              <a:t>)</a:t>
            </a:r>
            <a:r>
              <a:rPr lang="es-ES" dirty="0"/>
              <a:t> que podrían causar el mayor daño si no se siguen</a:t>
            </a:r>
            <a:r>
              <a:rPr lang="es-ES" baseline="0" dirty="0"/>
              <a:t> en los programas de ECE. Esta puede encontrarse en el sitio web de CCHP.</a:t>
            </a:r>
            <a:endParaRPr lang="es-ES" dirty="0"/>
          </a:p>
        </p:txBody>
      </p:sp>
      <p:sp>
        <p:nvSpPr>
          <p:cNvPr id="4" name="Slide Number Placeholder 3"/>
          <p:cNvSpPr>
            <a:spLocks noGrp="1"/>
          </p:cNvSpPr>
          <p:nvPr>
            <p:ph type="sldNum" sz="quarter" idx="10"/>
          </p:nvPr>
        </p:nvSpPr>
        <p:spPr/>
        <p:txBody>
          <a:bodyPr/>
          <a:lstStyle/>
          <a:p>
            <a:fld id="{A4D93EC3-2D65-4DD9-A32A-8DC841B0B660}" type="slidenum">
              <a:rPr lang="en-US" smtClean="0"/>
              <a:t>95</a:t>
            </a:fld>
            <a:endParaRPr lang="en-US"/>
          </a:p>
        </p:txBody>
      </p:sp>
    </p:spTree>
    <p:extLst>
      <p:ext uri="{BB962C8B-B14F-4D97-AF65-F5344CB8AC3E}">
        <p14:creationId xmlns:p14="http://schemas.microsoft.com/office/powerpoint/2010/main" val="36575403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Comparta recursos locales, use la tabla de recursos</a:t>
            </a:r>
            <a:r>
              <a:rPr lang="es-ES" baseline="0" noProof="0" dirty="0"/>
              <a:t> como referencia.</a:t>
            </a:r>
            <a:endParaRPr lang="es-ES" noProof="0" dirty="0"/>
          </a:p>
        </p:txBody>
      </p:sp>
      <p:sp>
        <p:nvSpPr>
          <p:cNvPr id="4" name="Slide Number Placeholder 3"/>
          <p:cNvSpPr>
            <a:spLocks noGrp="1"/>
          </p:cNvSpPr>
          <p:nvPr>
            <p:ph type="sldNum" sz="quarter" idx="10"/>
          </p:nvPr>
        </p:nvSpPr>
        <p:spPr/>
        <p:txBody>
          <a:bodyPr/>
          <a:lstStyle/>
          <a:p>
            <a:fld id="{A4D93EC3-2D65-4DD9-A32A-8DC841B0B660}" type="slidenum">
              <a:rPr lang="en-US" smtClean="0"/>
              <a:t>96</a:t>
            </a:fld>
            <a:endParaRPr lang="en-US"/>
          </a:p>
        </p:txBody>
      </p:sp>
    </p:spTree>
    <p:extLst>
      <p:ext uri="{BB962C8B-B14F-4D97-AF65-F5344CB8AC3E}">
        <p14:creationId xmlns:p14="http://schemas.microsoft.com/office/powerpoint/2010/main" val="2561647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629400" y="6096000"/>
            <a:ext cx="2133600" cy="365125"/>
          </a:xfrm>
        </p:spPr>
        <p:txBody>
          <a:bodyPr/>
          <a:lstStyle/>
          <a:p>
            <a:fld id="{C00D77F3-4AD4-4B6D-8852-AE1714CA8AE8}"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59403-6ABF-4C3F-BFEE-AEE4CCE1A6EF}" type="slidenum">
              <a:rPr lang="en-US" smtClean="0"/>
              <a:t>‹#›</a:t>
            </a:fld>
            <a:endParaRPr lang="en-US"/>
          </a:p>
        </p:txBody>
      </p:sp>
    </p:spTree>
    <p:custDataLst>
      <p:tags r:id="rId1"/>
    </p:custDataLst>
    <p:extLst>
      <p:ext uri="{BB962C8B-B14F-4D97-AF65-F5344CB8AC3E}">
        <p14:creationId xmlns:p14="http://schemas.microsoft.com/office/powerpoint/2010/main" val="2031746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D77F3-4AD4-4B6D-8852-AE1714CA8AE8}"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133375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D77F3-4AD4-4B6D-8852-AE1714CA8AE8}"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20807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0D77F3-4AD4-4B6D-8852-AE1714CA8AE8}"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157972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0D77F3-4AD4-4B6D-8852-AE1714CA8AE8}"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245702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0D77F3-4AD4-4B6D-8852-AE1714CA8AE8}"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229583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0D77F3-4AD4-4B6D-8852-AE1714CA8AE8}" type="datetimeFigureOut">
              <a:rPr lang="en-US" smtClean="0"/>
              <a:t>7/20/2018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3840925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0D77F3-4AD4-4B6D-8852-AE1714CA8AE8}" type="datetimeFigureOut">
              <a:rPr lang="en-US" smtClean="0"/>
              <a:t>7/20/2018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282025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D77F3-4AD4-4B6D-8852-AE1714CA8AE8}" type="datetimeFigureOut">
              <a:rPr lang="en-US" smtClean="0"/>
              <a:t>7/20/2018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184493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0D77F3-4AD4-4B6D-8852-AE1714CA8AE8}"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181343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0D77F3-4AD4-4B6D-8852-AE1714CA8AE8}"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349050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53200" y="60198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D77F3-4AD4-4B6D-8852-AE1714CA8AE8}" type="datetimeFigureOut">
              <a:rPr lang="en-US" smtClean="0"/>
              <a:t>7/20/2018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59403-6ABF-4C3F-BFEE-AEE4CCE1A6EF}" type="slidenum">
              <a:rPr lang="en-US" smtClean="0"/>
              <a:t>‹#›</a:t>
            </a:fld>
            <a:endParaRPr lang="en-US"/>
          </a:p>
        </p:txBody>
      </p:sp>
      <p:pic>
        <p:nvPicPr>
          <p:cNvPr id="1026" name="Picture 2" descr="O:\CCHP\Preventive Health\presentation slides\Footers_rev_apr20\CCHP_Prevention_PPTfooter_Mod2.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108700"/>
            <a:ext cx="9144000" cy="76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3"/>
    </p:custDataLst>
    <p:extLst>
      <p:ext uri="{BB962C8B-B14F-4D97-AF65-F5344CB8AC3E}">
        <p14:creationId xmlns:p14="http://schemas.microsoft.com/office/powerpoint/2010/main" val="221160603"/>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hyperlink" Target="http://www.cdc.gov/ncbddd/actearly/index.html" TargetMode="Externa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5.xml"/><Relationship Id="rId5" Type="http://schemas.openxmlformats.org/officeDocument/2006/relationships/image" Target="../media/image5.jpeg"/><Relationship Id="rId4" Type="http://schemas.openxmlformats.org/officeDocument/2006/relationships/hyperlink" Target="http://www.nichd.nih.gov/"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31.xml"/><Relationship Id="rId5" Type="http://schemas.openxmlformats.org/officeDocument/2006/relationships/hyperlink" Target="http://www.nichd.nih.gov/" TargetMode="Externa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2.xml"/><Relationship Id="rId5" Type="http://schemas.openxmlformats.org/officeDocument/2006/relationships/hyperlink" Target="http://www.nichd.nih.gov/"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hyperlink" Target="http://www.purplecrying.info/"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42.xml"/><Relationship Id="rId5" Type="http://schemas.openxmlformats.org/officeDocument/2006/relationships/hyperlink" Target="http://www.nichd.nih.gov/"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48.xml"/><Relationship Id="rId4" Type="http://schemas.openxmlformats.org/officeDocument/2006/relationships/hyperlink" Target="http://childcare.mandatedreporterca.com/"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9.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53.xml"/><Relationship Id="rId4" Type="http://schemas.openxmlformats.org/officeDocument/2006/relationships/image" Target="../media/image11.jp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56.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ags" Target="../tags/tag68.xml"/><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tags" Target="../tags/tag69.xml"/><Relationship Id="rId4" Type="http://schemas.openxmlformats.org/officeDocument/2006/relationships/image" Target="../media/image14.emf"/></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tags" Target="../tags/tag71.xml"/><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73.xml"/><Relationship Id="rId4" Type="http://schemas.openxmlformats.org/officeDocument/2006/relationships/image" Target="../media/image16.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74.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75.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79.xml"/><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tags" Target="../tags/tag81.xml"/><Relationship Id="rId4" Type="http://schemas.openxmlformats.org/officeDocument/2006/relationships/hyperlink" Target="https://cchp.ucsf.edu/content/resources/young-children-and-disasters-health-and-safety-note" TargetMode="Externa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tags" Target="../tags/tag84.xml"/><Relationship Id="rId4" Type="http://schemas.openxmlformats.org/officeDocument/2006/relationships/image" Target="../media/image18.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tags" Target="../tags/tag89.xml"/><Relationship Id="rId4" Type="http://schemas.openxmlformats.org/officeDocument/2006/relationships/image" Target="../media/image19.jpe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20.emf"/></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5.xml.rels><?xml version="1.0" encoding="UTF-8" standalone="yes"?>
<Relationships xmlns="http://schemas.openxmlformats.org/package/2006/relationships"><Relationship Id="rId8" Type="http://schemas.openxmlformats.org/officeDocument/2006/relationships/hyperlink" Target="http://cfoc.nrckids.org/" TargetMode="External"/><Relationship Id="rId3" Type="http://schemas.openxmlformats.org/officeDocument/2006/relationships/slideLayout" Target="../slideLayouts/slideLayout7.xml"/><Relationship Id="rId7" Type="http://schemas.openxmlformats.org/officeDocument/2006/relationships/hyperlink" Target="https://cchp.ucsf.edu/content/forms#hscr" TargetMode="External"/><Relationship Id="rId2" Type="http://schemas.openxmlformats.org/officeDocument/2006/relationships/tags" Target="../tags/tag98.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oleObject1.bin"/><Relationship Id="rId4" Type="http://schemas.openxmlformats.org/officeDocument/2006/relationships/notesSlide" Target="../notesSlides/notesSlide9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xml"/><Relationship Id="rId1" Type="http://schemas.openxmlformats.org/officeDocument/2006/relationships/tags" Target="../tags/tag99.xml"/><Relationship Id="rId6" Type="http://schemas.openxmlformats.org/officeDocument/2006/relationships/hyperlink" Target="https://cchp.ucsf.edu/content/resources/cchp-health-and-safety-checklist-users-manual" TargetMode="External"/><Relationship Id="rId5" Type="http://schemas.openxmlformats.org/officeDocument/2006/relationships/hyperlink" Target="https://cchp.ucsf.edu/content/resources/cchp-health-and-safety-checklist" TargetMode="External"/><Relationship Id="rId4" Type="http://schemas.openxmlformats.org/officeDocument/2006/relationships/hyperlink" Target="http://nrckid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CHP_Prevention_PPT_hand.png"/>
          <p:cNvPicPr>
            <a:picLocks noChangeAspect="1"/>
          </p:cNvPicPr>
          <p:nvPr/>
        </p:nvPicPr>
        <p:blipFill>
          <a:blip r:embed="rId4"/>
          <a:stretch>
            <a:fillRect/>
          </a:stretch>
        </p:blipFill>
        <p:spPr>
          <a:xfrm>
            <a:off x="2862062" y="2631066"/>
            <a:ext cx="2659380" cy="2811780"/>
          </a:xfrm>
          <a:prstGeom prst="rect">
            <a:avLst/>
          </a:prstGeom>
        </p:spPr>
      </p:pic>
      <p:sp>
        <p:nvSpPr>
          <p:cNvPr id="2" name="TextBox 1"/>
          <p:cNvSpPr txBox="1"/>
          <p:nvPr/>
        </p:nvSpPr>
        <p:spPr>
          <a:xfrm>
            <a:off x="304800" y="5726668"/>
            <a:ext cx="8915400" cy="646331"/>
          </a:xfrm>
          <a:prstGeom prst="rect">
            <a:avLst/>
          </a:prstGeom>
          <a:noFill/>
        </p:spPr>
        <p:txBody>
          <a:bodyPr wrap="square" rtlCol="0">
            <a:spAutoFit/>
          </a:bodyPr>
          <a:lstStyle/>
          <a:p>
            <a:pPr algn="ctr"/>
            <a:r>
              <a:rPr lang="es-ES" dirty="0"/>
              <a:t>Financiado a través de la División de Apoyo a la Educación a Temprana Edad del Departamento de Educación de California</a:t>
            </a:r>
          </a:p>
        </p:txBody>
      </p:sp>
      <p:sp>
        <p:nvSpPr>
          <p:cNvPr id="6" name="TextBox 5"/>
          <p:cNvSpPr txBox="1"/>
          <p:nvPr/>
        </p:nvSpPr>
        <p:spPr>
          <a:xfrm>
            <a:off x="762000" y="914400"/>
            <a:ext cx="7391400" cy="1692771"/>
          </a:xfrm>
          <a:prstGeom prst="rect">
            <a:avLst/>
          </a:prstGeom>
          <a:noFill/>
        </p:spPr>
        <p:txBody>
          <a:bodyPr wrap="square" rtlCol="0">
            <a:spAutoFit/>
          </a:bodyPr>
          <a:lstStyle/>
          <a:p>
            <a:pPr algn="ctr"/>
            <a:r>
              <a:rPr lang="es-ES" sz="2800" b="1" dirty="0"/>
              <a:t>Seguridad y salud preventiva</a:t>
            </a:r>
          </a:p>
          <a:p>
            <a:pPr algn="ctr"/>
            <a:r>
              <a:rPr lang="es-ES" sz="2800" b="1" dirty="0"/>
              <a:t>en los entornos de cuidado infantil</a:t>
            </a:r>
          </a:p>
          <a:p>
            <a:pPr algn="ctr"/>
            <a:r>
              <a:rPr lang="es-ES" sz="1600" b="1" dirty="0"/>
              <a:t>Un plan de estudios para la formación de proveedores de cuidado infantil</a:t>
            </a:r>
          </a:p>
          <a:p>
            <a:pPr algn="ctr"/>
            <a:r>
              <a:rPr lang="es-ES" sz="1600" b="1" dirty="0"/>
              <a:t>TERCERA EDICIÓN</a:t>
            </a:r>
          </a:p>
          <a:p>
            <a:pPr algn="ctr"/>
            <a:r>
              <a:rPr lang="es-ES" sz="1600" b="1" dirty="0"/>
              <a:t>MÓDULO 2: Prevención de lesiones</a:t>
            </a:r>
          </a:p>
        </p:txBody>
      </p:sp>
      <p:pic>
        <p:nvPicPr>
          <p:cNvPr id="4" name="Picture 3" descr="CCHP_Prevention_PPTfooter_Mod2.png"/>
          <p:cNvPicPr>
            <a:picLocks noChangeAspect="1"/>
          </p:cNvPicPr>
          <p:nvPr/>
        </p:nvPicPr>
        <p:blipFill>
          <a:blip r:embed="rId5"/>
          <a:stretch>
            <a:fillRect/>
          </a:stretch>
        </p:blipFill>
        <p:spPr>
          <a:xfrm>
            <a:off x="0" y="6096000"/>
            <a:ext cx="9144000" cy="762000"/>
          </a:xfrm>
          <a:prstGeom prst="rect">
            <a:avLst/>
          </a:prstGeom>
        </p:spPr>
      </p:pic>
    </p:spTree>
    <p:custDataLst>
      <p:tags r:id="rId1"/>
    </p:custDataLst>
    <p:extLst>
      <p:ext uri="{BB962C8B-B14F-4D97-AF65-F5344CB8AC3E}">
        <p14:creationId xmlns:p14="http://schemas.microsoft.com/office/powerpoint/2010/main" val="3931944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162050"/>
          </a:xfrm>
          <a:solidFill>
            <a:srgbClr val="8DC63F"/>
          </a:solidFill>
        </p:spPr>
        <p:txBody>
          <a:bodyPr/>
          <a:lstStyle/>
          <a:p>
            <a:r>
              <a:rPr lang="en-US" dirty="0"/>
              <a:t>7 a 12 </a:t>
            </a:r>
            <a:r>
              <a:rPr lang="en-US" dirty="0" err="1"/>
              <a:t>meses</a:t>
            </a:r>
            <a:endParaRPr lang="en-US" dirty="0"/>
          </a:p>
        </p:txBody>
      </p:sp>
      <p:sp>
        <p:nvSpPr>
          <p:cNvPr id="5" name="Rectangle 4"/>
          <p:cNvSpPr/>
          <p:nvPr/>
        </p:nvSpPr>
        <p:spPr>
          <a:xfrm>
            <a:off x="5715000" y="1883092"/>
            <a:ext cx="3200400" cy="4222434"/>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099084994"/>
              </p:ext>
            </p:extLst>
          </p:nvPr>
        </p:nvGraphicFramePr>
        <p:xfrm>
          <a:off x="457200" y="1600200"/>
          <a:ext cx="8747760" cy="5394960"/>
        </p:xfrm>
        <a:graphic>
          <a:graphicData uri="http://schemas.openxmlformats.org/drawingml/2006/table">
            <a:tbl>
              <a:tblPr firstRow="1" bandRow="1">
                <a:tableStyleId>{5C22544A-7EE6-4342-B048-85BDC9FD1C3A}</a:tableStyleId>
              </a:tblPr>
              <a:tblGrid>
                <a:gridCol w="2186940">
                  <a:extLst>
                    <a:ext uri="{9D8B030D-6E8A-4147-A177-3AD203B41FA5}">
                      <a16:colId xmlns:a16="http://schemas.microsoft.com/office/drawing/2014/main" val="20000"/>
                    </a:ext>
                  </a:extLst>
                </a:gridCol>
                <a:gridCol w="2186940">
                  <a:extLst>
                    <a:ext uri="{9D8B030D-6E8A-4147-A177-3AD203B41FA5}">
                      <a16:colId xmlns:a16="http://schemas.microsoft.com/office/drawing/2014/main" val="20001"/>
                    </a:ext>
                  </a:extLst>
                </a:gridCol>
                <a:gridCol w="2186940">
                  <a:extLst>
                    <a:ext uri="{9D8B030D-6E8A-4147-A177-3AD203B41FA5}">
                      <a16:colId xmlns:a16="http://schemas.microsoft.com/office/drawing/2014/main" val="20002"/>
                    </a:ext>
                  </a:extLst>
                </a:gridCol>
                <a:gridCol w="2186940">
                  <a:extLst>
                    <a:ext uri="{9D8B030D-6E8A-4147-A177-3AD203B41FA5}">
                      <a16:colId xmlns:a16="http://schemas.microsoft.com/office/drawing/2014/main" val="20003"/>
                    </a:ext>
                  </a:extLst>
                </a:gridCol>
              </a:tblGrid>
              <a:tr h="563880">
                <a:tc>
                  <a:txBody>
                    <a:bodyPr/>
                    <a:lstStyle/>
                    <a:p>
                      <a:r>
                        <a:rPr lang="es-ES" noProof="0" dirty="0"/>
                        <a:t>Edad</a:t>
                      </a:r>
                    </a:p>
                  </a:txBody>
                  <a:tcPr/>
                </a:tc>
                <a:tc>
                  <a:txBody>
                    <a:bodyPr/>
                    <a:lstStyle/>
                    <a:p>
                      <a:r>
                        <a:rPr lang="es-ES" noProof="0" dirty="0"/>
                        <a:t>Peculiaridades</a:t>
                      </a:r>
                    </a:p>
                  </a:txBody>
                  <a:tcPr/>
                </a:tc>
                <a:tc>
                  <a:txBody>
                    <a:bodyPr/>
                    <a:lstStyle/>
                    <a:p>
                      <a:r>
                        <a:rPr lang="es-ES" noProof="0" dirty="0"/>
                        <a:t>Riesgo de lesión</a:t>
                      </a:r>
                    </a:p>
                  </a:txBody>
                  <a:tcPr/>
                </a:tc>
                <a:tc>
                  <a:txBody>
                    <a:bodyPr/>
                    <a:lstStyle/>
                    <a:p>
                      <a:r>
                        <a:rPr lang="es-ES" noProof="0" dirty="0"/>
                        <a:t>Consejos para la prevención</a:t>
                      </a:r>
                    </a:p>
                  </a:txBody>
                  <a:tcPr/>
                </a:tc>
                <a:extLst>
                  <a:ext uri="{0D108BD9-81ED-4DB2-BD59-A6C34878D82A}">
                    <a16:rowId xmlns:a16="http://schemas.microsoft.com/office/drawing/2014/main" val="10000"/>
                  </a:ext>
                </a:extLst>
              </a:tr>
              <a:tr h="370840">
                <a:tc>
                  <a:txBody>
                    <a:bodyPr/>
                    <a:lstStyle/>
                    <a:p>
                      <a:r>
                        <a:rPr lang="es-ES" noProof="0" dirty="0"/>
                        <a:t>7 a 12 </a:t>
                      </a:r>
                      <a:r>
                        <a:rPr lang="es-ES" baseline="0" noProof="0" dirty="0"/>
                        <a:t>meses</a:t>
                      </a:r>
                      <a:endParaRPr lang="es-ES" noProof="0" dirty="0"/>
                    </a:p>
                  </a:txBody>
                  <a:tcPr/>
                </a:tc>
                <a:tc>
                  <a:txBody>
                    <a:bodyPr/>
                    <a:lstStyle/>
                    <a:p>
                      <a:pPr marL="285750" indent="-285750">
                        <a:buFont typeface="Wingdings"/>
                        <a:buChar char="§"/>
                      </a:pPr>
                      <a:r>
                        <a:rPr lang="es-ES" noProof="0" dirty="0">
                          <a:sym typeface="Wingdings"/>
                        </a:rPr>
                        <a:t>Se sienta solo.</a:t>
                      </a:r>
                    </a:p>
                    <a:p>
                      <a:pPr marL="285750" indent="-285750">
                        <a:buFont typeface="Wingdings"/>
                        <a:buChar char="§"/>
                      </a:pPr>
                      <a:r>
                        <a:rPr lang="es-ES" noProof="0" dirty="0">
                          <a:sym typeface="Wingdings"/>
                        </a:rPr>
                        <a:t>Es muy curioso acerca de todo.</a:t>
                      </a:r>
                      <a:endParaRPr lang="es-ES" baseline="0" noProof="0" dirty="0">
                        <a:sym typeface="Wingdings"/>
                      </a:endParaRPr>
                    </a:p>
                    <a:p>
                      <a:pPr marL="285750" indent="-285750">
                        <a:buFont typeface="Wingdings"/>
                        <a:buChar char="§"/>
                      </a:pPr>
                      <a:r>
                        <a:rPr lang="es-ES" baseline="0" noProof="0" dirty="0">
                          <a:sym typeface="Wingdings"/>
                        </a:rPr>
                        <a:t>Gatea.</a:t>
                      </a:r>
                    </a:p>
                    <a:p>
                      <a:pPr marL="285750" indent="-285750">
                        <a:buFont typeface="Wingdings"/>
                        <a:buChar char="§"/>
                      </a:pPr>
                      <a:r>
                        <a:rPr lang="es-ES" baseline="0" noProof="0" dirty="0">
                          <a:sym typeface="Wingdings"/>
                        </a:rPr>
                        <a:t>Comienza a caminar.</a:t>
                      </a:r>
                    </a:p>
                    <a:p>
                      <a:pPr marL="285750" indent="-285750">
                        <a:buFont typeface="Wingdings"/>
                        <a:buChar char="§"/>
                      </a:pPr>
                      <a:r>
                        <a:rPr lang="es-ES" baseline="0" noProof="0" dirty="0">
                          <a:sym typeface="Wingdings"/>
                        </a:rPr>
                        <a:t>Explora su entorno.</a:t>
                      </a:r>
                    </a:p>
                    <a:p>
                      <a:pPr marL="285750" indent="-285750">
                        <a:buFont typeface="Wingdings"/>
                        <a:buChar char="§"/>
                      </a:pPr>
                      <a:r>
                        <a:rPr lang="es-ES" baseline="0" noProof="0" dirty="0">
                          <a:sym typeface="Wingdings"/>
                        </a:rPr>
                        <a:t>Jala cosas.</a:t>
                      </a:r>
                    </a:p>
                    <a:p>
                      <a:pPr marL="285750" indent="-285750">
                        <a:buFont typeface="Wingdings"/>
                        <a:buChar char="§"/>
                      </a:pPr>
                      <a:r>
                        <a:rPr lang="es-ES" baseline="0" noProof="0" dirty="0">
                          <a:sym typeface="Wingdings"/>
                        </a:rPr>
                        <a:t>Le gusta salir al aire libre.</a:t>
                      </a:r>
                    </a:p>
                    <a:p>
                      <a:pPr marL="285750" indent="-285750">
                        <a:buFont typeface="Wingdings"/>
                        <a:buChar char="§"/>
                      </a:pPr>
                      <a:r>
                        <a:rPr lang="es-ES" baseline="0" noProof="0" dirty="0">
                          <a:sym typeface="Wingdings"/>
                        </a:rPr>
                        <a:t>Imita los movimientos de adultos y otras personas.</a:t>
                      </a:r>
                    </a:p>
                    <a:p>
                      <a:pPr marL="285750" indent="-285750">
                        <a:buFont typeface="Wingdings"/>
                        <a:buChar char="§"/>
                      </a:pPr>
                      <a:r>
                        <a:rPr lang="es-ES" baseline="0" noProof="0" dirty="0">
                          <a:sym typeface="Wingdings"/>
                        </a:rPr>
                        <a:t>Comienza a comer comida sólida.</a:t>
                      </a:r>
                      <a:endParaRPr lang="es-ES" noProof="0" dirty="0"/>
                    </a:p>
                  </a:txBody>
                  <a:tcPr/>
                </a:tc>
                <a:tc>
                  <a:txBody>
                    <a:bodyPr/>
                    <a:lstStyle/>
                    <a:p>
                      <a:pPr marL="285750" indent="-285750">
                        <a:buFont typeface="Wingdings"/>
                        <a:buChar char="§"/>
                      </a:pPr>
                      <a:r>
                        <a:rPr lang="es-ES" noProof="0" dirty="0">
                          <a:sym typeface="Wingdings"/>
                        </a:rPr>
                        <a:t>Lesión de ocupante en un vehículo</a:t>
                      </a:r>
                      <a:endParaRPr lang="es-ES" baseline="0" noProof="0" dirty="0">
                        <a:sym typeface="Wingdings"/>
                      </a:endParaRPr>
                    </a:p>
                    <a:p>
                      <a:pPr marL="285750" indent="-285750">
                        <a:buFont typeface="Wingdings"/>
                        <a:buChar char="§"/>
                      </a:pPr>
                      <a:r>
                        <a:rPr lang="es-ES" baseline="0" noProof="0" dirty="0">
                          <a:sym typeface="Wingdings"/>
                        </a:rPr>
                        <a:t>Caídas</a:t>
                      </a:r>
                    </a:p>
                    <a:p>
                      <a:pPr marL="285750" indent="-285750">
                        <a:buFont typeface="Wingdings"/>
                        <a:buChar char="§"/>
                      </a:pPr>
                      <a:r>
                        <a:rPr lang="es-ES" baseline="0" noProof="0" dirty="0">
                          <a:sym typeface="Wingdings"/>
                        </a:rPr>
                        <a:t>Quemaduras con líquidos y superficies calientes</a:t>
                      </a:r>
                    </a:p>
                    <a:p>
                      <a:pPr marL="285750" indent="-285750">
                        <a:buFont typeface="Wingdings"/>
                        <a:buChar char="§"/>
                      </a:pPr>
                      <a:r>
                        <a:rPr lang="es-ES" baseline="0" noProof="0" dirty="0">
                          <a:sym typeface="Wingdings"/>
                        </a:rPr>
                        <a:t>Atragantamiento y asfixia</a:t>
                      </a:r>
                    </a:p>
                    <a:p>
                      <a:pPr marL="285750" indent="-285750">
                        <a:buFont typeface="Wingdings"/>
                        <a:buChar char="§"/>
                      </a:pPr>
                      <a:r>
                        <a:rPr lang="es-ES" baseline="0" noProof="0" dirty="0">
                          <a:sym typeface="Wingdings"/>
                        </a:rPr>
                        <a:t>Síndrome de muerte infantil súbita (SIDS)</a:t>
                      </a:r>
                    </a:p>
                    <a:p>
                      <a:pPr marL="285750" indent="-285750">
                        <a:buFont typeface="Wingdings"/>
                        <a:buChar char="§"/>
                      </a:pPr>
                      <a:r>
                        <a:rPr lang="es-ES" baseline="0" noProof="0" dirty="0">
                          <a:sym typeface="Wingdings"/>
                        </a:rPr>
                        <a:t>Ahogamiento </a:t>
                      </a:r>
                    </a:p>
                    <a:p>
                      <a:pPr marL="285750" indent="-285750">
                        <a:buFont typeface="Wingdings"/>
                        <a:buChar char="§"/>
                      </a:pPr>
                      <a:r>
                        <a:rPr lang="es-ES" baseline="0" noProof="0" dirty="0">
                          <a:sym typeface="Wingdings"/>
                        </a:rPr>
                        <a:t>Síndrome del bebé zarandeado</a:t>
                      </a:r>
                      <a:endParaRPr lang="es-ES" noProof="0" dirty="0"/>
                    </a:p>
                  </a:txBody>
                  <a:tcPr/>
                </a:tc>
                <a:tc>
                  <a:txBody>
                    <a:bodyPr/>
                    <a:lstStyle/>
                    <a:p>
                      <a:endParaRPr lang="es-ES" noProof="0" dirty="0"/>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170977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162050"/>
          </a:xfrm>
          <a:solidFill>
            <a:srgbClr val="8DC63F"/>
          </a:solidFill>
        </p:spPr>
        <p:txBody>
          <a:bodyPr/>
          <a:lstStyle/>
          <a:p>
            <a:r>
              <a:rPr lang="en-US" dirty="0"/>
              <a:t>7 a 12 </a:t>
            </a:r>
            <a:r>
              <a:rPr lang="en-US" dirty="0" err="1"/>
              <a:t>meses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73366324"/>
              </p:ext>
            </p:extLst>
          </p:nvPr>
        </p:nvGraphicFramePr>
        <p:xfrm>
          <a:off x="457200" y="1600200"/>
          <a:ext cx="8747760" cy="6126480"/>
        </p:xfrm>
        <a:graphic>
          <a:graphicData uri="http://schemas.openxmlformats.org/drawingml/2006/table">
            <a:tbl>
              <a:tblPr firstRow="1" bandRow="1">
                <a:tableStyleId>{5C22544A-7EE6-4342-B048-85BDC9FD1C3A}</a:tableStyleId>
              </a:tblPr>
              <a:tblGrid>
                <a:gridCol w="2186940">
                  <a:extLst>
                    <a:ext uri="{9D8B030D-6E8A-4147-A177-3AD203B41FA5}">
                      <a16:colId xmlns:a16="http://schemas.microsoft.com/office/drawing/2014/main" val="20000"/>
                    </a:ext>
                  </a:extLst>
                </a:gridCol>
                <a:gridCol w="2186940">
                  <a:extLst>
                    <a:ext uri="{9D8B030D-6E8A-4147-A177-3AD203B41FA5}">
                      <a16:colId xmlns:a16="http://schemas.microsoft.com/office/drawing/2014/main" val="20001"/>
                    </a:ext>
                  </a:extLst>
                </a:gridCol>
                <a:gridCol w="2186940">
                  <a:extLst>
                    <a:ext uri="{9D8B030D-6E8A-4147-A177-3AD203B41FA5}">
                      <a16:colId xmlns:a16="http://schemas.microsoft.com/office/drawing/2014/main" val="20002"/>
                    </a:ext>
                  </a:extLst>
                </a:gridCol>
                <a:gridCol w="2186940">
                  <a:extLst>
                    <a:ext uri="{9D8B030D-6E8A-4147-A177-3AD203B41FA5}">
                      <a16:colId xmlns:a16="http://schemas.microsoft.com/office/drawing/2014/main" val="20003"/>
                    </a:ext>
                  </a:extLst>
                </a:gridCol>
              </a:tblGrid>
              <a:tr h="563880">
                <a:tc>
                  <a:txBody>
                    <a:bodyPr/>
                    <a:lstStyle/>
                    <a:p>
                      <a:r>
                        <a:rPr lang="es-ES" noProof="0" dirty="0"/>
                        <a:t>Edad</a:t>
                      </a:r>
                    </a:p>
                  </a:txBody>
                  <a:tcPr/>
                </a:tc>
                <a:tc>
                  <a:txBody>
                    <a:bodyPr/>
                    <a:lstStyle/>
                    <a:p>
                      <a:r>
                        <a:rPr lang="es-ES" noProof="0" dirty="0"/>
                        <a:t>Peculiaridades</a:t>
                      </a:r>
                    </a:p>
                  </a:txBody>
                  <a:tcPr/>
                </a:tc>
                <a:tc>
                  <a:txBody>
                    <a:bodyPr/>
                    <a:lstStyle/>
                    <a:p>
                      <a:r>
                        <a:rPr lang="es-ES" noProof="0" dirty="0"/>
                        <a:t>Riesgo de lesión</a:t>
                      </a:r>
                    </a:p>
                  </a:txBody>
                  <a:tcPr/>
                </a:tc>
                <a:tc>
                  <a:txBody>
                    <a:bodyPr/>
                    <a:lstStyle/>
                    <a:p>
                      <a:r>
                        <a:rPr lang="es-ES" noProof="0" dirty="0"/>
                        <a:t>Consejos para la prevención</a:t>
                      </a:r>
                    </a:p>
                  </a:txBody>
                  <a:tcPr/>
                </a:tc>
                <a:extLst>
                  <a:ext uri="{0D108BD9-81ED-4DB2-BD59-A6C34878D82A}">
                    <a16:rowId xmlns:a16="http://schemas.microsoft.com/office/drawing/2014/main" val="10000"/>
                  </a:ext>
                </a:extLst>
              </a:tr>
              <a:tr h="370840">
                <a:tc>
                  <a:txBody>
                    <a:bodyPr/>
                    <a:lstStyle/>
                    <a:p>
                      <a:r>
                        <a:rPr lang="es-ES" noProof="0" dirty="0"/>
                        <a:t>7 a 12 </a:t>
                      </a:r>
                      <a:r>
                        <a:rPr lang="es-ES" baseline="0" noProof="0" dirty="0"/>
                        <a:t>meses</a:t>
                      </a:r>
                      <a:endParaRPr lang="es-ES" noProof="0" dirty="0"/>
                    </a:p>
                  </a:txBody>
                  <a:tcPr/>
                </a:tc>
                <a:tc>
                  <a:txBody>
                    <a:bodyPr/>
                    <a:lstStyle/>
                    <a:p>
                      <a:pPr marL="285750" indent="-285750">
                        <a:buFont typeface="Wingdings"/>
                        <a:buChar char="§"/>
                      </a:pPr>
                      <a:r>
                        <a:rPr lang="es-ES" noProof="0" dirty="0">
                          <a:sym typeface="Wingdings"/>
                        </a:rPr>
                        <a:t>Se sienta solo.</a:t>
                      </a:r>
                    </a:p>
                    <a:p>
                      <a:pPr marL="285750" indent="-285750">
                        <a:buFont typeface="Wingdings"/>
                        <a:buChar char="§"/>
                      </a:pPr>
                      <a:r>
                        <a:rPr lang="es-ES" noProof="0" dirty="0">
                          <a:sym typeface="Wingdings"/>
                        </a:rPr>
                        <a:t>Es muy curioso acerca de todo.</a:t>
                      </a:r>
                      <a:endParaRPr lang="es-ES" baseline="0" noProof="0" dirty="0">
                        <a:sym typeface="Wingdings"/>
                      </a:endParaRPr>
                    </a:p>
                    <a:p>
                      <a:pPr marL="285750" indent="-285750">
                        <a:buFont typeface="Wingdings"/>
                        <a:buChar char="§"/>
                      </a:pPr>
                      <a:r>
                        <a:rPr lang="es-ES" baseline="0" noProof="0" dirty="0">
                          <a:sym typeface="Wingdings"/>
                        </a:rPr>
                        <a:t>Gatea.</a:t>
                      </a:r>
                    </a:p>
                    <a:p>
                      <a:pPr marL="285750" indent="-285750">
                        <a:buFont typeface="Wingdings"/>
                        <a:buChar char="§"/>
                      </a:pPr>
                      <a:r>
                        <a:rPr lang="es-ES" baseline="0" noProof="0" dirty="0">
                          <a:sym typeface="Wingdings"/>
                        </a:rPr>
                        <a:t>Comienza a caminar.</a:t>
                      </a:r>
                    </a:p>
                    <a:p>
                      <a:pPr marL="285750" indent="-285750">
                        <a:buFont typeface="Wingdings"/>
                        <a:buChar char="§"/>
                      </a:pPr>
                      <a:r>
                        <a:rPr lang="es-ES" baseline="0" noProof="0" dirty="0">
                          <a:sym typeface="Wingdings"/>
                        </a:rPr>
                        <a:t>Explora su entorno.</a:t>
                      </a:r>
                    </a:p>
                    <a:p>
                      <a:pPr marL="285750" indent="-285750">
                        <a:buFont typeface="Wingdings"/>
                        <a:buChar char="§"/>
                      </a:pPr>
                      <a:r>
                        <a:rPr lang="es-ES" baseline="0" noProof="0" dirty="0">
                          <a:sym typeface="Wingdings"/>
                        </a:rPr>
                        <a:t>Jala cosas.</a:t>
                      </a:r>
                    </a:p>
                    <a:p>
                      <a:pPr marL="285750" indent="-285750">
                        <a:buFont typeface="Wingdings"/>
                        <a:buChar char="§"/>
                      </a:pPr>
                      <a:r>
                        <a:rPr lang="es-ES" baseline="0" noProof="0" dirty="0">
                          <a:sym typeface="Wingdings"/>
                        </a:rPr>
                        <a:t>Le gusta salir al aire libre.</a:t>
                      </a:r>
                    </a:p>
                    <a:p>
                      <a:pPr marL="285750" indent="-285750">
                        <a:buFont typeface="Wingdings"/>
                        <a:buChar char="§"/>
                      </a:pPr>
                      <a:r>
                        <a:rPr lang="es-ES" baseline="0" noProof="0" dirty="0">
                          <a:sym typeface="Wingdings"/>
                        </a:rPr>
                        <a:t>Imita los movimientos de adultos y otras personas.</a:t>
                      </a:r>
                    </a:p>
                    <a:p>
                      <a:pPr marL="285750" indent="-285750">
                        <a:buFont typeface="Wingdings"/>
                        <a:buChar char="§"/>
                      </a:pPr>
                      <a:r>
                        <a:rPr lang="es-ES" baseline="0" noProof="0" dirty="0">
                          <a:sym typeface="Wingdings"/>
                        </a:rPr>
                        <a:t>Comienza a comer comida sólida.</a:t>
                      </a:r>
                      <a:endParaRPr lang="es-ES" noProof="0" dirty="0"/>
                    </a:p>
                  </a:txBody>
                  <a:tcPr/>
                </a:tc>
                <a:tc>
                  <a:txBody>
                    <a:bodyPr/>
                    <a:lstStyle/>
                    <a:p>
                      <a:pPr marL="285750" indent="-285750">
                        <a:buFont typeface="Wingdings"/>
                        <a:buChar char="§"/>
                      </a:pPr>
                      <a:r>
                        <a:rPr lang="es-ES" noProof="0" dirty="0">
                          <a:sym typeface="Wingdings"/>
                        </a:rPr>
                        <a:t>Lesión de ocupante en un vehículo</a:t>
                      </a:r>
                      <a:endParaRPr lang="es-ES" baseline="0" noProof="0" dirty="0">
                        <a:sym typeface="Wingdings"/>
                      </a:endParaRPr>
                    </a:p>
                    <a:p>
                      <a:pPr marL="285750" indent="-285750">
                        <a:buFont typeface="Wingdings"/>
                        <a:buChar char="§"/>
                      </a:pPr>
                      <a:r>
                        <a:rPr lang="es-ES" baseline="0" noProof="0" dirty="0">
                          <a:sym typeface="Wingdings"/>
                        </a:rPr>
                        <a:t>Caídas</a:t>
                      </a:r>
                    </a:p>
                    <a:p>
                      <a:pPr marL="285750" indent="-285750">
                        <a:buFont typeface="Wingdings"/>
                        <a:buChar char="§"/>
                      </a:pPr>
                      <a:r>
                        <a:rPr lang="es-ES" baseline="0" noProof="0" dirty="0">
                          <a:sym typeface="Wingdings"/>
                        </a:rPr>
                        <a:t>Quemaduras con líquidos y superficies calientes</a:t>
                      </a:r>
                    </a:p>
                    <a:p>
                      <a:pPr marL="285750" indent="-285750">
                        <a:buFont typeface="Wingdings"/>
                        <a:buChar char="§"/>
                      </a:pPr>
                      <a:r>
                        <a:rPr lang="es-ES" baseline="0" noProof="0" dirty="0">
                          <a:sym typeface="Wingdings"/>
                        </a:rPr>
                        <a:t>Atragantamiento y asfixia</a:t>
                      </a:r>
                    </a:p>
                    <a:p>
                      <a:pPr marL="285750" indent="-285750">
                        <a:buFont typeface="Wingdings"/>
                        <a:buChar char="§"/>
                      </a:pPr>
                      <a:r>
                        <a:rPr lang="es-ES" baseline="0" noProof="0" dirty="0">
                          <a:sym typeface="Wingdings"/>
                        </a:rPr>
                        <a:t>Síndrome de muerte infantil súbita (SIDS)</a:t>
                      </a:r>
                    </a:p>
                    <a:p>
                      <a:pPr marL="285750" indent="-285750">
                        <a:buFont typeface="Wingdings"/>
                        <a:buChar char="§"/>
                      </a:pPr>
                      <a:r>
                        <a:rPr lang="es-ES" baseline="0" noProof="0" dirty="0">
                          <a:sym typeface="Wingdings"/>
                        </a:rPr>
                        <a:t>Ahogamiento </a:t>
                      </a:r>
                    </a:p>
                    <a:p>
                      <a:pPr marL="285750" indent="-285750">
                        <a:buFont typeface="Wingdings"/>
                        <a:buChar char="§"/>
                      </a:pPr>
                      <a:r>
                        <a:rPr lang="es-ES" baseline="0" noProof="0" dirty="0">
                          <a:sym typeface="Wingdings"/>
                        </a:rPr>
                        <a:t>Síndrome del bebé zarandeado</a:t>
                      </a:r>
                      <a:endParaRPr lang="es-ES" noProof="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a:buChar char="§"/>
                        <a:tabLst/>
                        <a:defRPr/>
                      </a:pPr>
                      <a:r>
                        <a:rPr lang="es-ES" sz="1050" baseline="0" noProof="0" dirty="0">
                          <a:sym typeface="Wingdings"/>
                        </a:rPr>
                        <a:t>Los asientos infantiles de seguridad aprobados deben instalarse adecuadamente y usarse.</a:t>
                      </a:r>
                    </a:p>
                    <a:p>
                      <a:pPr marL="171450" marR="0" indent="-171450" algn="l" defTabSz="914400" rtl="0" eaLnBrk="1" fontAlgn="auto" latinLnBrk="0" hangingPunct="1">
                        <a:lnSpc>
                          <a:spcPct val="100000"/>
                        </a:lnSpc>
                        <a:spcBef>
                          <a:spcPts val="0"/>
                        </a:spcBef>
                        <a:spcAft>
                          <a:spcPts val="0"/>
                        </a:spcAft>
                        <a:buClrTx/>
                        <a:buSzTx/>
                        <a:buFont typeface="Wingdings"/>
                        <a:buChar char="§"/>
                        <a:tabLst/>
                        <a:defRPr/>
                      </a:pPr>
                      <a:r>
                        <a:rPr lang="es-ES" sz="1050" baseline="0" noProof="0" dirty="0">
                          <a:solidFill>
                            <a:schemeClr val="tx1"/>
                          </a:solidFill>
                          <a:sym typeface="Wingdings"/>
                        </a:rPr>
                        <a:t>No use andadores ni otro equipo parecido a estos. </a:t>
                      </a:r>
                    </a:p>
                    <a:p>
                      <a:pPr marL="171450" marR="0" indent="-171450" algn="l" defTabSz="914400" rtl="0" eaLnBrk="1" fontAlgn="auto" latinLnBrk="0" hangingPunct="1">
                        <a:lnSpc>
                          <a:spcPct val="100000"/>
                        </a:lnSpc>
                        <a:spcBef>
                          <a:spcPts val="0"/>
                        </a:spcBef>
                        <a:spcAft>
                          <a:spcPts val="0"/>
                        </a:spcAft>
                        <a:buClrTx/>
                        <a:buSzTx/>
                        <a:buFont typeface="Wingdings"/>
                        <a:buChar char="§"/>
                        <a:tabLst/>
                        <a:defRPr/>
                      </a:pPr>
                      <a:r>
                        <a:rPr lang="es-ES" sz="1050" baseline="0" noProof="0" dirty="0">
                          <a:sym typeface="Wingdings"/>
                        </a:rPr>
                        <a:t>Siempre pruebe la temperatura del agua antes de bañar a un bebé. Ajuste la temperatura del agua de la llave caliente a menos de 120 </a:t>
                      </a:r>
                      <a:r>
                        <a:rPr lang="es-ES" sz="1050" kern="1200" dirty="0">
                          <a:solidFill>
                            <a:schemeClr val="dk1"/>
                          </a:solidFill>
                          <a:effectLst/>
                          <a:latin typeface="+mn-lt"/>
                          <a:ea typeface="+mn-ea"/>
                          <a:cs typeface="+mn-cs"/>
                        </a:rPr>
                        <a:t>° F</a:t>
                      </a:r>
                      <a:r>
                        <a:rPr lang="es-ES" sz="1050" baseline="0" noProof="0" dirty="0">
                          <a:sym typeface="Wingdings"/>
                        </a:rPr>
                        <a:t>.</a:t>
                      </a:r>
                    </a:p>
                    <a:p>
                      <a:pPr marL="171450" marR="0" indent="-171450" algn="l" defTabSz="914400" rtl="0" eaLnBrk="1" fontAlgn="auto" latinLnBrk="0" hangingPunct="1">
                        <a:lnSpc>
                          <a:spcPct val="100000"/>
                        </a:lnSpc>
                        <a:spcBef>
                          <a:spcPts val="0"/>
                        </a:spcBef>
                        <a:spcAft>
                          <a:spcPts val="0"/>
                        </a:spcAft>
                        <a:buClrTx/>
                        <a:buSzTx/>
                        <a:buFont typeface="Wingdings"/>
                        <a:buChar char="§"/>
                        <a:tabLst/>
                        <a:defRPr/>
                      </a:pPr>
                      <a:r>
                        <a:rPr lang="es-ES" sz="1050" baseline="0" noProof="0" dirty="0">
                          <a:sym typeface="Wingdings"/>
                        </a:rPr>
                        <a:t>Mantenga los alimentos y líquidos calientes fuera del alcance de los niños.</a:t>
                      </a:r>
                    </a:p>
                    <a:p>
                      <a:pPr marL="171450" marR="0" indent="-171450" algn="l" defTabSz="914400" rtl="0" eaLnBrk="1" fontAlgn="auto" latinLnBrk="0" hangingPunct="1">
                        <a:lnSpc>
                          <a:spcPct val="100000"/>
                        </a:lnSpc>
                        <a:spcBef>
                          <a:spcPts val="0"/>
                        </a:spcBef>
                        <a:spcAft>
                          <a:spcPts val="0"/>
                        </a:spcAft>
                        <a:buClrTx/>
                        <a:buSzTx/>
                        <a:buFont typeface="Wingdings"/>
                        <a:buChar char="§"/>
                        <a:tabLst/>
                        <a:defRPr/>
                      </a:pPr>
                      <a:r>
                        <a:rPr lang="es-ES" sz="1050" baseline="0" noProof="0" dirty="0">
                          <a:sym typeface="Wingdings"/>
                        </a:rPr>
                        <a:t>Ponga protectores alrededor de radiadores, tubos calientes y otras superficies calientes.</a:t>
                      </a:r>
                    </a:p>
                    <a:p>
                      <a:pPr marL="171450" marR="0" indent="-171450" algn="l" defTabSz="914400" rtl="0" eaLnBrk="1" fontAlgn="auto" latinLnBrk="0" hangingPunct="1">
                        <a:lnSpc>
                          <a:spcPct val="100000"/>
                        </a:lnSpc>
                        <a:spcBef>
                          <a:spcPts val="0"/>
                        </a:spcBef>
                        <a:spcAft>
                          <a:spcPts val="0"/>
                        </a:spcAft>
                        <a:buClrTx/>
                        <a:buSzTx/>
                        <a:buFont typeface="Wingdings"/>
                        <a:buChar char="§"/>
                        <a:tabLst/>
                        <a:defRPr/>
                      </a:pPr>
                      <a:r>
                        <a:rPr lang="es-ES" sz="1050" baseline="0" noProof="0" dirty="0">
                          <a:sym typeface="Wingdings"/>
                        </a:rPr>
                        <a:t>Duerma a los bebés boca arriba, en un colchón firme, en una cuna vacía.</a:t>
                      </a:r>
                    </a:p>
                    <a:p>
                      <a:pPr marL="171450" marR="0" indent="-171450" algn="l" defTabSz="914400" rtl="0" eaLnBrk="1" fontAlgn="auto" latinLnBrk="0" hangingPunct="1">
                        <a:lnSpc>
                          <a:spcPct val="100000"/>
                        </a:lnSpc>
                        <a:spcBef>
                          <a:spcPts val="0"/>
                        </a:spcBef>
                        <a:spcAft>
                          <a:spcPts val="0"/>
                        </a:spcAft>
                        <a:buClrTx/>
                        <a:buSzTx/>
                        <a:buFont typeface="Wingdings"/>
                        <a:buChar char="§"/>
                        <a:tabLst/>
                        <a:defRPr/>
                      </a:pPr>
                      <a:r>
                        <a:rPr lang="es-ES" sz="1050" baseline="0" noProof="0" dirty="0">
                          <a:sym typeface="Wingdings"/>
                        </a:rPr>
                        <a:t>Siempre supervise muy de cerca; nunca deje a un niño solo en el agua o cerca de esta (incluidas tinas, inodoros, cubetas, piscinas o algún otro contenedor con agua) incluso durante unos cuantos segundos.</a:t>
                      </a:r>
                    </a:p>
                    <a:p>
                      <a:pPr marL="171450" marR="0" indent="-171450" algn="l" defTabSz="914400" rtl="0" eaLnBrk="1" fontAlgn="auto" latinLnBrk="0" hangingPunct="1">
                        <a:lnSpc>
                          <a:spcPct val="100000"/>
                        </a:lnSpc>
                        <a:spcBef>
                          <a:spcPts val="0"/>
                        </a:spcBef>
                        <a:spcAft>
                          <a:spcPts val="0"/>
                        </a:spcAft>
                        <a:buClrTx/>
                        <a:buSzTx/>
                        <a:buFont typeface="Wingdings"/>
                        <a:buChar char="§"/>
                        <a:tabLst/>
                        <a:defRPr/>
                      </a:pPr>
                      <a:r>
                        <a:rPr lang="es-ES" sz="1050" baseline="0" noProof="0" dirty="0">
                          <a:sym typeface="Wingdings"/>
                        </a:rPr>
                        <a:t>Nunca zarandee a un bebé, ni siquiera juguetonamente. </a:t>
                      </a:r>
                    </a:p>
                    <a:p>
                      <a:pPr marL="171450" marR="0" indent="-171450" algn="l" defTabSz="914400" rtl="0" eaLnBrk="1" fontAlgn="auto" latinLnBrk="0" hangingPunct="1">
                        <a:lnSpc>
                          <a:spcPct val="100000"/>
                        </a:lnSpc>
                        <a:spcBef>
                          <a:spcPts val="0"/>
                        </a:spcBef>
                        <a:spcAft>
                          <a:spcPts val="0"/>
                        </a:spcAft>
                        <a:buClrTx/>
                        <a:buSzTx/>
                        <a:buFont typeface="Wingdings"/>
                        <a:buChar char="§"/>
                        <a:tabLst/>
                        <a:defRPr/>
                      </a:pPr>
                      <a:endParaRPr lang="es-ES" sz="1050" baseline="0" noProof="0" dirty="0">
                        <a:sym typeface="Wingdings"/>
                      </a:endParaRPr>
                    </a:p>
                    <a:p>
                      <a:pPr marL="171450" marR="0" indent="-171450" algn="l" defTabSz="914400" rtl="0" eaLnBrk="1" fontAlgn="auto" latinLnBrk="0" hangingPunct="1">
                        <a:lnSpc>
                          <a:spcPct val="100000"/>
                        </a:lnSpc>
                        <a:spcBef>
                          <a:spcPts val="0"/>
                        </a:spcBef>
                        <a:spcAft>
                          <a:spcPts val="0"/>
                        </a:spcAft>
                        <a:buClrTx/>
                        <a:buSzTx/>
                        <a:buFont typeface="Wingdings"/>
                        <a:buChar char="§"/>
                        <a:tabLst/>
                        <a:defRPr/>
                      </a:pPr>
                      <a:endParaRPr lang="es-ES" sz="1050" baseline="0" noProof="0" dirty="0">
                        <a:sym typeface="Wingdings"/>
                      </a:endParaRPr>
                    </a:p>
                    <a:p>
                      <a:pPr marL="171450" marR="0" indent="-171450" algn="l" defTabSz="914400" rtl="0" eaLnBrk="1" fontAlgn="auto" latinLnBrk="0" hangingPunct="1">
                        <a:lnSpc>
                          <a:spcPct val="100000"/>
                        </a:lnSpc>
                        <a:spcBef>
                          <a:spcPts val="0"/>
                        </a:spcBef>
                        <a:spcAft>
                          <a:spcPts val="0"/>
                        </a:spcAft>
                        <a:buClrTx/>
                        <a:buSzTx/>
                        <a:buFont typeface="Wingdings"/>
                        <a:buChar char="§"/>
                        <a:tabLst/>
                        <a:defRPr/>
                      </a:pPr>
                      <a:endParaRPr lang="es-ES" sz="1050" baseline="0" noProof="0" dirty="0">
                        <a:sym typeface="Wingdings"/>
                      </a:endParaRPr>
                    </a:p>
                    <a:p>
                      <a:endParaRPr lang="es-ES" noProof="0" dirty="0"/>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186252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y 2 </a:t>
            </a:r>
            <a:r>
              <a:rPr lang="en-US" dirty="0" err="1"/>
              <a:t>años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78712507"/>
              </p:ext>
            </p:extLst>
          </p:nvPr>
        </p:nvGraphicFramePr>
        <p:xfrm>
          <a:off x="457200" y="1600200"/>
          <a:ext cx="8747760" cy="5608320"/>
        </p:xfrm>
        <a:graphic>
          <a:graphicData uri="http://schemas.openxmlformats.org/drawingml/2006/table">
            <a:tbl>
              <a:tblPr firstRow="1" bandRow="1">
                <a:tableStyleId>{5C22544A-7EE6-4342-B048-85BDC9FD1C3A}</a:tableStyleId>
              </a:tblPr>
              <a:tblGrid>
                <a:gridCol w="2186940">
                  <a:extLst>
                    <a:ext uri="{9D8B030D-6E8A-4147-A177-3AD203B41FA5}">
                      <a16:colId xmlns:a16="http://schemas.microsoft.com/office/drawing/2014/main" val="20000"/>
                    </a:ext>
                  </a:extLst>
                </a:gridCol>
                <a:gridCol w="2186940">
                  <a:extLst>
                    <a:ext uri="{9D8B030D-6E8A-4147-A177-3AD203B41FA5}">
                      <a16:colId xmlns:a16="http://schemas.microsoft.com/office/drawing/2014/main" val="20001"/>
                    </a:ext>
                  </a:extLst>
                </a:gridCol>
                <a:gridCol w="2186940">
                  <a:extLst>
                    <a:ext uri="{9D8B030D-6E8A-4147-A177-3AD203B41FA5}">
                      <a16:colId xmlns:a16="http://schemas.microsoft.com/office/drawing/2014/main" val="20002"/>
                    </a:ext>
                  </a:extLst>
                </a:gridCol>
                <a:gridCol w="2186940">
                  <a:extLst>
                    <a:ext uri="{9D8B030D-6E8A-4147-A177-3AD203B41FA5}">
                      <a16:colId xmlns:a16="http://schemas.microsoft.com/office/drawing/2014/main" val="20003"/>
                    </a:ext>
                  </a:extLst>
                </a:gridCol>
              </a:tblGrid>
              <a:tr h="563880">
                <a:tc>
                  <a:txBody>
                    <a:bodyPr/>
                    <a:lstStyle/>
                    <a:p>
                      <a:r>
                        <a:rPr lang="es-ES" noProof="0" dirty="0"/>
                        <a:t>Edad</a:t>
                      </a:r>
                    </a:p>
                  </a:txBody>
                  <a:tcPr/>
                </a:tc>
                <a:tc>
                  <a:txBody>
                    <a:bodyPr/>
                    <a:lstStyle/>
                    <a:p>
                      <a:r>
                        <a:rPr lang="es-ES" noProof="0" dirty="0"/>
                        <a:t>Peculiaridades</a:t>
                      </a:r>
                    </a:p>
                  </a:txBody>
                  <a:tcPr/>
                </a:tc>
                <a:tc>
                  <a:txBody>
                    <a:bodyPr/>
                    <a:lstStyle/>
                    <a:p>
                      <a:r>
                        <a:rPr lang="es-ES" noProof="0" dirty="0"/>
                        <a:t>Riesgo de lesión</a:t>
                      </a:r>
                    </a:p>
                  </a:txBody>
                  <a:tcPr/>
                </a:tc>
                <a:tc>
                  <a:txBody>
                    <a:bodyPr/>
                    <a:lstStyle/>
                    <a:p>
                      <a:r>
                        <a:rPr lang="es-ES" noProof="0" dirty="0"/>
                        <a:t>Consejos para la prevención</a:t>
                      </a:r>
                    </a:p>
                  </a:txBody>
                  <a:tcPr/>
                </a:tc>
                <a:extLst>
                  <a:ext uri="{0D108BD9-81ED-4DB2-BD59-A6C34878D82A}">
                    <a16:rowId xmlns:a16="http://schemas.microsoft.com/office/drawing/2014/main" val="10000"/>
                  </a:ext>
                </a:extLst>
              </a:tr>
              <a:tr h="370840">
                <a:tc>
                  <a:txBody>
                    <a:bodyPr/>
                    <a:lstStyle/>
                    <a:p>
                      <a:r>
                        <a:rPr lang="es-ES" noProof="0" dirty="0"/>
                        <a:t>1 y 2 años</a:t>
                      </a:r>
                    </a:p>
                  </a:txBody>
                  <a:tcPr/>
                </a:tc>
                <a:tc>
                  <a:txBody>
                    <a:bodyPr/>
                    <a:lstStyle/>
                    <a:p>
                      <a:pPr marL="285750" indent="-285750">
                        <a:buFont typeface="Wingdings"/>
                        <a:buChar char="§"/>
                      </a:pPr>
                      <a:r>
                        <a:rPr lang="es-ES" sz="1600" noProof="0" dirty="0">
                          <a:sym typeface="Wingdings"/>
                        </a:rPr>
                        <a:t>Le gusta moverse rápido.</a:t>
                      </a:r>
                    </a:p>
                    <a:p>
                      <a:pPr marL="285750" indent="-285750">
                        <a:buFont typeface="Wingdings"/>
                        <a:buChar char="§"/>
                      </a:pPr>
                      <a:r>
                        <a:rPr lang="es-ES" sz="1600" noProof="0" dirty="0">
                          <a:sym typeface="Wingdings"/>
                        </a:rPr>
                        <a:t>Se tambalea.</a:t>
                      </a:r>
                      <a:endParaRPr lang="es-ES" sz="1600" baseline="0" noProof="0" dirty="0">
                        <a:sym typeface="Wingdings"/>
                      </a:endParaRPr>
                    </a:p>
                    <a:p>
                      <a:pPr marL="285750" indent="-285750">
                        <a:buFont typeface="Wingdings"/>
                        <a:buChar char="§"/>
                      </a:pPr>
                      <a:r>
                        <a:rPr lang="es-ES" sz="1600" baseline="0" noProof="0" dirty="0">
                          <a:sym typeface="Wingdings"/>
                        </a:rPr>
                        <a:t>Trata de alcanzar objetos.</a:t>
                      </a:r>
                    </a:p>
                    <a:p>
                      <a:pPr marL="285750" indent="-285750">
                        <a:buFont typeface="Wingdings"/>
                        <a:buChar char="§"/>
                      </a:pPr>
                      <a:r>
                        <a:rPr lang="es-ES" sz="1600" baseline="0" noProof="0" dirty="0">
                          <a:sym typeface="Wingdings"/>
                        </a:rPr>
                        <a:t>Corre.</a:t>
                      </a:r>
                    </a:p>
                    <a:p>
                      <a:pPr marL="285750" indent="-285750">
                        <a:buFont typeface="Wingdings"/>
                        <a:buChar char="§"/>
                      </a:pPr>
                      <a:r>
                        <a:rPr lang="es-ES" sz="1600" baseline="0" noProof="0" dirty="0">
                          <a:sym typeface="Wingdings"/>
                        </a:rPr>
                        <a:t>Sube y baja escaleras.</a:t>
                      </a:r>
                    </a:p>
                    <a:p>
                      <a:pPr marL="285750" indent="-285750">
                        <a:buFont typeface="Wingdings"/>
                        <a:buChar char="§"/>
                      </a:pPr>
                      <a:r>
                        <a:rPr lang="es-ES" sz="1600" baseline="0" noProof="0" dirty="0">
                          <a:sym typeface="Wingdings"/>
                        </a:rPr>
                        <a:t>Le gusta trepar.</a:t>
                      </a:r>
                    </a:p>
                    <a:p>
                      <a:pPr marL="285750" indent="-285750">
                        <a:buFont typeface="Wingdings"/>
                        <a:buChar char="§"/>
                      </a:pPr>
                      <a:r>
                        <a:rPr lang="es-ES" sz="1600" baseline="0" noProof="0" dirty="0">
                          <a:sym typeface="Wingdings"/>
                        </a:rPr>
                        <a:t>Empuja y jala objetos.</a:t>
                      </a:r>
                    </a:p>
                    <a:p>
                      <a:pPr marL="285750" indent="-285750">
                        <a:buFont typeface="Wingdings"/>
                        <a:buChar char="§"/>
                      </a:pPr>
                      <a:r>
                        <a:rPr lang="es-ES" sz="1600" baseline="0" noProof="0" dirty="0">
                          <a:sym typeface="Wingdings"/>
                        </a:rPr>
                        <a:t>Puede abrir puertas, cajones, rejas y ventanas.</a:t>
                      </a:r>
                    </a:p>
                    <a:p>
                      <a:pPr marL="285750" indent="-285750">
                        <a:buFont typeface="Wingdings"/>
                        <a:buChar char="§"/>
                      </a:pPr>
                      <a:r>
                        <a:rPr lang="es-ES" sz="1600" baseline="0" noProof="0" dirty="0">
                          <a:sym typeface="Wingdings"/>
                        </a:rPr>
                        <a:t>Lanza pelotas y otros objetos.</a:t>
                      </a:r>
                    </a:p>
                    <a:p>
                      <a:pPr marL="285750" indent="-285750">
                        <a:buFont typeface="Wingdings"/>
                        <a:buChar char="§"/>
                      </a:pPr>
                      <a:r>
                        <a:rPr lang="es-ES" sz="1600" baseline="0" noProof="0" dirty="0">
                          <a:sym typeface="Wingdings"/>
                        </a:rPr>
                        <a:t>Comienza a hablar, pero no puede expresar sus necesidades.</a:t>
                      </a:r>
                    </a:p>
                  </a:txBody>
                  <a:tcPr/>
                </a:tc>
                <a:tc>
                  <a:txBody>
                    <a:bodyPr/>
                    <a:lstStyle/>
                    <a:p>
                      <a:pPr marL="285750" indent="-285750">
                        <a:buFont typeface="Wingdings"/>
                        <a:buChar char="§"/>
                      </a:pPr>
                      <a:r>
                        <a:rPr lang="es-ES" noProof="0" dirty="0">
                          <a:sym typeface="Wingdings"/>
                        </a:rPr>
                        <a:t>Lesiones en un vehículo motorizado</a:t>
                      </a:r>
                      <a:endParaRPr lang="es-ES" baseline="0" noProof="0" dirty="0">
                        <a:sym typeface="Wingdings"/>
                      </a:endParaRPr>
                    </a:p>
                    <a:p>
                      <a:pPr marL="285750" indent="-285750">
                        <a:buFont typeface="Wingdings"/>
                        <a:buChar char="§"/>
                      </a:pPr>
                      <a:r>
                        <a:rPr lang="es-ES" baseline="0" noProof="0" dirty="0">
                          <a:sym typeface="Wingdings"/>
                        </a:rPr>
                        <a:t>Caídas</a:t>
                      </a:r>
                    </a:p>
                    <a:p>
                      <a:pPr marL="285750" indent="-285750">
                        <a:buFont typeface="Wingdings"/>
                        <a:buChar char="§"/>
                      </a:pPr>
                      <a:r>
                        <a:rPr lang="es-ES" baseline="0" noProof="0" dirty="0">
                          <a:sym typeface="Wingdings"/>
                        </a:rPr>
                        <a:t>Quemaduras </a:t>
                      </a:r>
                    </a:p>
                    <a:p>
                      <a:pPr marL="285750" indent="-285750">
                        <a:buFont typeface="Wingdings"/>
                        <a:buChar char="§"/>
                      </a:pPr>
                      <a:r>
                        <a:rPr lang="es-ES" baseline="0" noProof="0" dirty="0">
                          <a:sym typeface="Wingdings"/>
                        </a:rPr>
                        <a:t>Envenenamiento</a:t>
                      </a:r>
                    </a:p>
                    <a:p>
                      <a:pPr marL="285750" indent="-285750">
                        <a:buFont typeface="Wingdings"/>
                        <a:buChar char="§"/>
                      </a:pPr>
                      <a:r>
                        <a:rPr lang="es-ES" baseline="0" noProof="0" dirty="0">
                          <a:sym typeface="Wingdings"/>
                        </a:rPr>
                        <a:t>Atragantamiento</a:t>
                      </a:r>
                    </a:p>
                    <a:p>
                      <a:pPr marL="285750" indent="-285750">
                        <a:buFont typeface="Wingdings"/>
                        <a:buChar char="§"/>
                      </a:pPr>
                      <a:r>
                        <a:rPr lang="es-ES" baseline="0" noProof="0" dirty="0">
                          <a:sym typeface="Wingdings"/>
                        </a:rPr>
                        <a:t>Ahogamiento </a:t>
                      </a:r>
                    </a:p>
                    <a:p>
                      <a:pPr marL="285750" indent="-285750">
                        <a:buFont typeface="Wingdings"/>
                        <a:buChar char="§"/>
                      </a:pPr>
                      <a:r>
                        <a:rPr lang="es-ES" baseline="0" noProof="0" dirty="0">
                          <a:sym typeface="Wingdings"/>
                        </a:rPr>
                        <a:t>Maltrato infantil</a:t>
                      </a:r>
                      <a:endParaRPr lang="es-ES" noProof="0" dirty="0"/>
                    </a:p>
                  </a:txBody>
                  <a:tcPr/>
                </a:tc>
                <a:tc>
                  <a:txBody>
                    <a:bodyPr/>
                    <a:lstStyle/>
                    <a:p>
                      <a:endParaRPr lang="es-ES" noProof="0" dirty="0"/>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643680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5651182" y="685800"/>
            <a:ext cx="3103245" cy="615696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97893282"/>
              </p:ext>
            </p:extLst>
          </p:nvPr>
        </p:nvGraphicFramePr>
        <p:xfrm>
          <a:off x="457200" y="1600200"/>
          <a:ext cx="8747760" cy="6637020"/>
        </p:xfrm>
        <a:graphic>
          <a:graphicData uri="http://schemas.openxmlformats.org/drawingml/2006/table">
            <a:tbl>
              <a:tblPr firstRow="1" bandRow="1">
                <a:tableStyleId>{5C22544A-7EE6-4342-B048-85BDC9FD1C3A}</a:tableStyleId>
              </a:tblPr>
              <a:tblGrid>
                <a:gridCol w="2186940">
                  <a:extLst>
                    <a:ext uri="{9D8B030D-6E8A-4147-A177-3AD203B41FA5}">
                      <a16:colId xmlns:a16="http://schemas.microsoft.com/office/drawing/2014/main" val="20000"/>
                    </a:ext>
                  </a:extLst>
                </a:gridCol>
                <a:gridCol w="2186940">
                  <a:extLst>
                    <a:ext uri="{9D8B030D-6E8A-4147-A177-3AD203B41FA5}">
                      <a16:colId xmlns:a16="http://schemas.microsoft.com/office/drawing/2014/main" val="20001"/>
                    </a:ext>
                  </a:extLst>
                </a:gridCol>
                <a:gridCol w="2186940">
                  <a:extLst>
                    <a:ext uri="{9D8B030D-6E8A-4147-A177-3AD203B41FA5}">
                      <a16:colId xmlns:a16="http://schemas.microsoft.com/office/drawing/2014/main" val="20002"/>
                    </a:ext>
                  </a:extLst>
                </a:gridCol>
                <a:gridCol w="2186940">
                  <a:extLst>
                    <a:ext uri="{9D8B030D-6E8A-4147-A177-3AD203B41FA5}">
                      <a16:colId xmlns:a16="http://schemas.microsoft.com/office/drawing/2014/main" val="20003"/>
                    </a:ext>
                  </a:extLst>
                </a:gridCol>
              </a:tblGrid>
              <a:tr h="563880">
                <a:tc>
                  <a:txBody>
                    <a:bodyPr/>
                    <a:lstStyle/>
                    <a:p>
                      <a:r>
                        <a:rPr lang="es-ES" noProof="0" dirty="0"/>
                        <a:t>Edad</a:t>
                      </a:r>
                    </a:p>
                  </a:txBody>
                  <a:tcPr/>
                </a:tc>
                <a:tc>
                  <a:txBody>
                    <a:bodyPr/>
                    <a:lstStyle/>
                    <a:p>
                      <a:r>
                        <a:rPr lang="es-ES" noProof="0" dirty="0"/>
                        <a:t>Peculiaridades</a:t>
                      </a:r>
                    </a:p>
                  </a:txBody>
                  <a:tcPr/>
                </a:tc>
                <a:tc>
                  <a:txBody>
                    <a:bodyPr/>
                    <a:lstStyle/>
                    <a:p>
                      <a:r>
                        <a:rPr lang="es-ES" noProof="0" dirty="0"/>
                        <a:t>Riesgo de lesión</a:t>
                      </a:r>
                    </a:p>
                  </a:txBody>
                  <a:tcPr/>
                </a:tc>
                <a:tc>
                  <a:txBody>
                    <a:bodyPr/>
                    <a:lstStyle/>
                    <a:p>
                      <a:r>
                        <a:rPr lang="es-ES" noProof="0" dirty="0"/>
                        <a:t>Consejos para la prevención</a:t>
                      </a:r>
                    </a:p>
                  </a:txBody>
                  <a:tcPr/>
                </a:tc>
                <a:extLst>
                  <a:ext uri="{0D108BD9-81ED-4DB2-BD59-A6C34878D82A}">
                    <a16:rowId xmlns:a16="http://schemas.microsoft.com/office/drawing/2014/main" val="10000"/>
                  </a:ext>
                </a:extLst>
              </a:tr>
              <a:tr h="370840">
                <a:tc>
                  <a:txBody>
                    <a:bodyPr/>
                    <a:lstStyle/>
                    <a:p>
                      <a:r>
                        <a:rPr lang="es-ES" noProof="0" dirty="0"/>
                        <a:t>1 y 2 años</a:t>
                      </a:r>
                    </a:p>
                  </a:txBody>
                  <a:tcPr/>
                </a:tc>
                <a:tc>
                  <a:txBody>
                    <a:bodyPr/>
                    <a:lstStyle/>
                    <a:p>
                      <a:pPr marL="285750" indent="-285750">
                        <a:buFont typeface="Wingdings"/>
                        <a:buChar char="§"/>
                      </a:pPr>
                      <a:r>
                        <a:rPr lang="es-ES" sz="1600" noProof="0" dirty="0">
                          <a:sym typeface="Wingdings"/>
                        </a:rPr>
                        <a:t>Le gusta moverse rápido.</a:t>
                      </a:r>
                    </a:p>
                    <a:p>
                      <a:pPr marL="285750" indent="-285750">
                        <a:buFont typeface="Wingdings"/>
                        <a:buChar char="§"/>
                      </a:pPr>
                      <a:r>
                        <a:rPr lang="es-ES" sz="1600" noProof="0" dirty="0">
                          <a:sym typeface="Wingdings"/>
                        </a:rPr>
                        <a:t>Se tambalea.</a:t>
                      </a:r>
                      <a:endParaRPr lang="es-ES" sz="1600" baseline="0" noProof="0" dirty="0">
                        <a:sym typeface="Wingdings"/>
                      </a:endParaRPr>
                    </a:p>
                    <a:p>
                      <a:pPr marL="285750" indent="-285750">
                        <a:buFont typeface="Wingdings"/>
                        <a:buChar char="§"/>
                      </a:pPr>
                      <a:r>
                        <a:rPr lang="es-ES" sz="1600" baseline="0" noProof="0" dirty="0">
                          <a:sym typeface="Wingdings"/>
                        </a:rPr>
                        <a:t>Trata de alcanzar objetos.</a:t>
                      </a:r>
                    </a:p>
                    <a:p>
                      <a:pPr marL="285750" indent="-285750">
                        <a:buFont typeface="Wingdings"/>
                        <a:buChar char="§"/>
                      </a:pPr>
                      <a:r>
                        <a:rPr lang="es-ES" sz="1600" baseline="0" noProof="0" dirty="0">
                          <a:sym typeface="Wingdings"/>
                        </a:rPr>
                        <a:t>Corre.</a:t>
                      </a:r>
                    </a:p>
                    <a:p>
                      <a:pPr marL="285750" indent="-285750">
                        <a:buFont typeface="Wingdings"/>
                        <a:buChar char="§"/>
                      </a:pPr>
                      <a:r>
                        <a:rPr lang="es-ES" sz="1600" baseline="0" noProof="0" dirty="0">
                          <a:sym typeface="Wingdings"/>
                        </a:rPr>
                        <a:t>Sube y baja escaleras.</a:t>
                      </a:r>
                    </a:p>
                    <a:p>
                      <a:pPr marL="285750" indent="-285750">
                        <a:buFont typeface="Wingdings"/>
                        <a:buChar char="§"/>
                      </a:pPr>
                      <a:r>
                        <a:rPr lang="es-ES" sz="1600" baseline="0" noProof="0" dirty="0">
                          <a:sym typeface="Wingdings"/>
                        </a:rPr>
                        <a:t>Le gusta trepar.</a:t>
                      </a:r>
                    </a:p>
                    <a:p>
                      <a:pPr marL="285750" indent="-285750">
                        <a:buFont typeface="Wingdings"/>
                        <a:buChar char="§"/>
                      </a:pPr>
                      <a:r>
                        <a:rPr lang="es-ES" sz="1600" baseline="0" noProof="0" dirty="0">
                          <a:sym typeface="Wingdings"/>
                        </a:rPr>
                        <a:t>Empuja y jala objetos.</a:t>
                      </a:r>
                    </a:p>
                    <a:p>
                      <a:pPr marL="285750" indent="-285750">
                        <a:buFont typeface="Wingdings"/>
                        <a:buChar char="§"/>
                      </a:pPr>
                      <a:r>
                        <a:rPr lang="es-ES" sz="1600" baseline="0" noProof="0" dirty="0">
                          <a:sym typeface="Wingdings"/>
                        </a:rPr>
                        <a:t>Puede abrir puertas, cajones, rejas y ventanas.</a:t>
                      </a:r>
                    </a:p>
                    <a:p>
                      <a:pPr marL="285750" indent="-285750">
                        <a:buFont typeface="Wingdings"/>
                        <a:buChar char="§"/>
                      </a:pPr>
                      <a:r>
                        <a:rPr lang="es-ES" sz="1600" baseline="0" noProof="0" dirty="0">
                          <a:sym typeface="Wingdings"/>
                        </a:rPr>
                        <a:t>Lanza pelotas y otros objetos.</a:t>
                      </a:r>
                    </a:p>
                    <a:p>
                      <a:pPr marL="285750" indent="-285750">
                        <a:buFont typeface="Wingdings"/>
                        <a:buChar char="§"/>
                      </a:pPr>
                      <a:r>
                        <a:rPr lang="es-ES" sz="1600" baseline="0" noProof="0" dirty="0">
                          <a:sym typeface="Wingdings"/>
                        </a:rPr>
                        <a:t>Comienza a hablar, pero no puede expresar sus necesidades.</a:t>
                      </a:r>
                    </a:p>
                  </a:txBody>
                  <a:tcPr/>
                </a:tc>
                <a:tc>
                  <a:txBody>
                    <a:bodyPr/>
                    <a:lstStyle/>
                    <a:p>
                      <a:pPr marL="285750" indent="-285750">
                        <a:buFont typeface="Wingdings"/>
                        <a:buChar char="§"/>
                      </a:pPr>
                      <a:r>
                        <a:rPr lang="es-ES" noProof="0" dirty="0">
                          <a:sym typeface="Wingdings"/>
                        </a:rPr>
                        <a:t>Lesiones en un vehículo motorizado</a:t>
                      </a:r>
                      <a:endParaRPr lang="es-ES" baseline="0" noProof="0" dirty="0">
                        <a:sym typeface="Wingdings"/>
                      </a:endParaRPr>
                    </a:p>
                    <a:p>
                      <a:pPr marL="285750" indent="-285750">
                        <a:buFont typeface="Wingdings"/>
                        <a:buChar char="§"/>
                      </a:pPr>
                      <a:r>
                        <a:rPr lang="es-ES" baseline="0" noProof="0" dirty="0">
                          <a:sym typeface="Wingdings"/>
                        </a:rPr>
                        <a:t>Caídas</a:t>
                      </a:r>
                    </a:p>
                    <a:p>
                      <a:pPr marL="285750" indent="-285750">
                        <a:buFont typeface="Wingdings"/>
                        <a:buChar char="§"/>
                      </a:pPr>
                      <a:r>
                        <a:rPr lang="es-ES" baseline="0" noProof="0" dirty="0">
                          <a:sym typeface="Wingdings"/>
                        </a:rPr>
                        <a:t>Quemaduras </a:t>
                      </a:r>
                    </a:p>
                    <a:p>
                      <a:pPr marL="285750" indent="-285750">
                        <a:buFont typeface="Wingdings"/>
                        <a:buChar char="§"/>
                      </a:pPr>
                      <a:r>
                        <a:rPr lang="es-ES" baseline="0" noProof="0" dirty="0">
                          <a:sym typeface="Wingdings"/>
                        </a:rPr>
                        <a:t>Envenenamiento</a:t>
                      </a:r>
                    </a:p>
                    <a:p>
                      <a:pPr marL="285750" indent="-285750">
                        <a:buFont typeface="Wingdings"/>
                        <a:buChar char="§"/>
                      </a:pPr>
                      <a:r>
                        <a:rPr lang="es-ES" baseline="0" noProof="0" dirty="0">
                          <a:sym typeface="Wingdings"/>
                        </a:rPr>
                        <a:t>Atragantamiento</a:t>
                      </a:r>
                    </a:p>
                    <a:p>
                      <a:pPr marL="285750" indent="-285750">
                        <a:buFont typeface="Wingdings"/>
                        <a:buChar char="§"/>
                      </a:pPr>
                      <a:r>
                        <a:rPr lang="es-ES" baseline="0" noProof="0" dirty="0">
                          <a:sym typeface="Wingdings"/>
                        </a:rPr>
                        <a:t>Ahogamiento </a:t>
                      </a:r>
                    </a:p>
                    <a:p>
                      <a:pPr marL="285750" indent="-285750">
                        <a:buFont typeface="Wingdings"/>
                        <a:buChar char="§"/>
                      </a:pPr>
                      <a:r>
                        <a:rPr lang="es-ES" baseline="0" noProof="0" dirty="0">
                          <a:sym typeface="Wingdings"/>
                        </a:rPr>
                        <a:t>Maltrato infantil</a:t>
                      </a:r>
                      <a:endParaRPr lang="es-ES" noProof="0" dirty="0"/>
                    </a:p>
                  </a:txBody>
                  <a:tcPr/>
                </a:tc>
                <a:tc>
                  <a:txBody>
                    <a:bodyPr/>
                    <a:lstStyle/>
                    <a:p>
                      <a:pPr marL="171450" indent="-171450">
                        <a:buFont typeface="Wingdings"/>
                        <a:buChar char="§"/>
                      </a:pPr>
                      <a:r>
                        <a:rPr lang="es-ES" sz="1000" noProof="0" dirty="0">
                          <a:sym typeface="Wingdings"/>
                        </a:rPr>
                        <a:t>Instale rejas para niños pequeños en las escaleras y mantenga las puertas de</a:t>
                      </a:r>
                      <a:r>
                        <a:rPr lang="es-ES" sz="1000" baseline="0" noProof="0" dirty="0">
                          <a:sym typeface="Wingdings"/>
                        </a:rPr>
                        <a:t> sótanos y terrazas cerradas bajo llave.</a:t>
                      </a:r>
                    </a:p>
                    <a:p>
                      <a:pPr marL="171450" indent="-171450">
                        <a:buFont typeface="Wingdings"/>
                        <a:buChar char="§"/>
                      </a:pPr>
                      <a:r>
                        <a:rPr lang="es-ES" sz="1000" baseline="0" noProof="0" dirty="0">
                          <a:sym typeface="Wingdings"/>
                        </a:rPr>
                        <a:t>Enseñe al niño cómo subir y bajar escaleras.</a:t>
                      </a:r>
                    </a:p>
                    <a:p>
                      <a:pPr marL="171450" indent="-171450">
                        <a:buFont typeface="Wingdings"/>
                        <a:buChar char="§"/>
                      </a:pPr>
                      <a:r>
                        <a:rPr lang="es-ES" sz="1000" baseline="0" noProof="0" dirty="0">
                          <a:sym typeface="Wingdings"/>
                        </a:rPr>
                        <a:t>Quite muebles de esquinas afiladas de las áreas que se usan con frecuencia.</a:t>
                      </a:r>
                    </a:p>
                    <a:p>
                      <a:pPr marL="171450" indent="-171450">
                        <a:buFont typeface="Wingdings"/>
                        <a:buChar char="§"/>
                      </a:pPr>
                      <a:r>
                        <a:rPr lang="es-ES" sz="1000" baseline="0" noProof="0" dirty="0">
                          <a:sym typeface="Wingdings"/>
                        </a:rPr>
                        <a:t>Voltee las asas hacia la parte trasera de la estufa mientras cocina.</a:t>
                      </a:r>
                    </a:p>
                    <a:p>
                      <a:pPr marL="171450" indent="-171450">
                        <a:buFont typeface="Wingdings"/>
                        <a:buChar char="§"/>
                      </a:pPr>
                      <a:r>
                        <a:rPr lang="es-ES" sz="1000" baseline="0" noProof="0" dirty="0">
                          <a:sym typeface="Wingdings"/>
                        </a:rPr>
                        <a:t>Enseñe al niño el significado de “caliente”.</a:t>
                      </a:r>
                    </a:p>
                    <a:p>
                      <a:pPr marL="171450" indent="-171450">
                        <a:buFont typeface="Wingdings"/>
                        <a:buChar char="§"/>
                      </a:pPr>
                      <a:r>
                        <a:rPr lang="es-ES" sz="1000" baseline="0" noProof="0" dirty="0">
                          <a:sym typeface="Wingdings"/>
                        </a:rPr>
                        <a:t>Mantenga los cables eléctricos fuera del alcance del niño.</a:t>
                      </a:r>
                    </a:p>
                    <a:p>
                      <a:pPr marL="171450" indent="-171450">
                        <a:buFont typeface="Wingdings"/>
                        <a:buChar char="§"/>
                      </a:pPr>
                      <a:r>
                        <a:rPr lang="es-ES" sz="1000" baseline="0" noProof="0" dirty="0">
                          <a:sym typeface="Wingdings"/>
                        </a:rPr>
                        <a:t>Use tapas para enchufes o muebles para cubrir enchufes en uso y que no se usen.</a:t>
                      </a:r>
                    </a:p>
                    <a:p>
                      <a:pPr marL="171450" indent="-171450">
                        <a:buFont typeface="Wingdings"/>
                        <a:buChar char="§"/>
                      </a:pPr>
                      <a:r>
                        <a:rPr lang="es-ES" sz="1000" baseline="0" noProof="0" dirty="0">
                          <a:sym typeface="Wingdings"/>
                        </a:rPr>
                        <a:t>Guarde los productos de uso en casa como limpiadores, </a:t>
                      </a:r>
                      <a:r>
                        <a:rPr lang="es-ES" sz="1000" baseline="0" noProof="0" dirty="0">
                          <a:solidFill>
                            <a:schemeClr val="tx1"/>
                          </a:solidFill>
                          <a:sym typeface="Wingdings"/>
                        </a:rPr>
                        <a:t>productos </a:t>
                      </a:r>
                      <a:r>
                        <a:rPr lang="es-ES" sz="1000" baseline="0" noProof="0" dirty="0">
                          <a:sym typeface="Wingdings"/>
                        </a:rPr>
                        <a:t>químicos, medicinas y cosméticos en lugares altos y gabinetes cerrados bajo llave.</a:t>
                      </a:r>
                    </a:p>
                    <a:p>
                      <a:pPr marL="171450" indent="-171450">
                        <a:buFont typeface="Wingdings"/>
                        <a:buChar char="§"/>
                      </a:pPr>
                      <a:r>
                        <a:rPr lang="es-ES" sz="1000" baseline="0" noProof="0" dirty="0">
                          <a:sym typeface="Wingdings"/>
                        </a:rPr>
                        <a:t>Evite darle al niño cacahuates, palomitas, verduras crudas </a:t>
                      </a:r>
                      <a:r>
                        <a:rPr lang="es-ES" sz="900" baseline="0" noProof="0" dirty="0">
                          <a:sym typeface="Wingdings"/>
                        </a:rPr>
                        <a:t>y cualquier otro alimento que podría causar atragantamiento.</a:t>
                      </a:r>
                    </a:p>
                    <a:p>
                      <a:pPr marL="171450" indent="-171450">
                        <a:buFont typeface="Wingdings"/>
                        <a:buChar char="§"/>
                      </a:pPr>
                      <a:r>
                        <a:rPr lang="es-ES" sz="900" baseline="0" noProof="0" dirty="0">
                          <a:sym typeface="Wingdings"/>
                        </a:rPr>
                        <a:t>Los juguetes no deben tener partes pequeñas.</a:t>
                      </a:r>
                    </a:p>
                    <a:p>
                      <a:pPr marL="171450" indent="-171450">
                        <a:buFont typeface="Wingdings"/>
                        <a:buChar char="§"/>
                      </a:pPr>
                      <a:r>
                        <a:rPr lang="es-ES" sz="900" baseline="0" noProof="0" dirty="0">
                          <a:sym typeface="Wingdings"/>
                        </a:rPr>
                        <a:t>Siempre supervise muy de cerca; nunca deje a un niño solo en el agua o cerca de esta, incluso durante unos cuantos segundos.</a:t>
                      </a:r>
                    </a:p>
                    <a:p>
                      <a:pPr marL="171450" indent="-171450">
                        <a:buFont typeface="Wingdings"/>
                        <a:buChar char="§"/>
                      </a:pPr>
                      <a:r>
                        <a:rPr lang="es-ES" sz="900" baseline="0" noProof="0" dirty="0">
                          <a:sym typeface="Wingdings"/>
                        </a:rPr>
                        <a:t>Revise minuciosamente los pisos y las áreas al alcance de los niños para encontrar objetos pequeños como alfileres, botones, monedas, etc.</a:t>
                      </a:r>
                    </a:p>
                    <a:p>
                      <a:pPr marL="171450" indent="-171450">
                        <a:buFont typeface="Wingdings"/>
                        <a:buChar char="§"/>
                      </a:pPr>
                      <a:endParaRPr lang="es-ES" sz="900" baseline="0" noProof="0" dirty="0">
                        <a:sym typeface="Wingdings"/>
                      </a:endParaRPr>
                    </a:p>
                    <a:p>
                      <a:pPr marL="171450" indent="-171450">
                        <a:buFont typeface="Wingdings"/>
                        <a:buChar char="§"/>
                      </a:pPr>
                      <a:endParaRPr lang="es-ES" sz="1050" noProof="0" dirty="0"/>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339381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y 4 </a:t>
            </a:r>
            <a:r>
              <a:rPr lang="en-US" dirty="0" err="1"/>
              <a:t>años</a:t>
            </a:r>
            <a:endParaRPr lang="en-US" dirty="0"/>
          </a:p>
        </p:txBody>
      </p:sp>
      <p:sp>
        <p:nvSpPr>
          <p:cNvPr id="5" name="Rectangle 4"/>
          <p:cNvSpPr/>
          <p:nvPr/>
        </p:nvSpPr>
        <p:spPr>
          <a:xfrm>
            <a:off x="5715000" y="685800"/>
            <a:ext cx="3103245" cy="615696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322773680"/>
              </p:ext>
            </p:extLst>
          </p:nvPr>
        </p:nvGraphicFramePr>
        <p:xfrm>
          <a:off x="457200" y="1600200"/>
          <a:ext cx="8747760" cy="2651760"/>
        </p:xfrm>
        <a:graphic>
          <a:graphicData uri="http://schemas.openxmlformats.org/drawingml/2006/table">
            <a:tbl>
              <a:tblPr firstRow="1" bandRow="1">
                <a:tableStyleId>{5C22544A-7EE6-4342-B048-85BDC9FD1C3A}</a:tableStyleId>
              </a:tblPr>
              <a:tblGrid>
                <a:gridCol w="2186940">
                  <a:extLst>
                    <a:ext uri="{9D8B030D-6E8A-4147-A177-3AD203B41FA5}">
                      <a16:colId xmlns:a16="http://schemas.microsoft.com/office/drawing/2014/main" val="20000"/>
                    </a:ext>
                  </a:extLst>
                </a:gridCol>
                <a:gridCol w="2186940">
                  <a:extLst>
                    <a:ext uri="{9D8B030D-6E8A-4147-A177-3AD203B41FA5}">
                      <a16:colId xmlns:a16="http://schemas.microsoft.com/office/drawing/2014/main" val="20001"/>
                    </a:ext>
                  </a:extLst>
                </a:gridCol>
                <a:gridCol w="2186940">
                  <a:extLst>
                    <a:ext uri="{9D8B030D-6E8A-4147-A177-3AD203B41FA5}">
                      <a16:colId xmlns:a16="http://schemas.microsoft.com/office/drawing/2014/main" val="20002"/>
                    </a:ext>
                  </a:extLst>
                </a:gridCol>
                <a:gridCol w="2186940">
                  <a:extLst>
                    <a:ext uri="{9D8B030D-6E8A-4147-A177-3AD203B41FA5}">
                      <a16:colId xmlns:a16="http://schemas.microsoft.com/office/drawing/2014/main" val="20003"/>
                    </a:ext>
                  </a:extLst>
                </a:gridCol>
              </a:tblGrid>
              <a:tr h="563880">
                <a:tc>
                  <a:txBody>
                    <a:bodyPr/>
                    <a:lstStyle/>
                    <a:p>
                      <a:r>
                        <a:rPr lang="es-ES" noProof="0" dirty="0"/>
                        <a:t>Edad</a:t>
                      </a:r>
                    </a:p>
                  </a:txBody>
                  <a:tcPr/>
                </a:tc>
                <a:tc>
                  <a:txBody>
                    <a:bodyPr/>
                    <a:lstStyle/>
                    <a:p>
                      <a:r>
                        <a:rPr lang="es-ES" noProof="0" dirty="0"/>
                        <a:t>Peculiaridades</a:t>
                      </a:r>
                    </a:p>
                  </a:txBody>
                  <a:tcPr/>
                </a:tc>
                <a:tc>
                  <a:txBody>
                    <a:bodyPr/>
                    <a:lstStyle/>
                    <a:p>
                      <a:r>
                        <a:rPr lang="es-ES" noProof="0" dirty="0"/>
                        <a:t>Riesgo de lesión</a:t>
                      </a:r>
                    </a:p>
                  </a:txBody>
                  <a:tcPr/>
                </a:tc>
                <a:tc>
                  <a:txBody>
                    <a:bodyPr/>
                    <a:lstStyle/>
                    <a:p>
                      <a:r>
                        <a:rPr lang="es-ES" noProof="0" dirty="0"/>
                        <a:t>Consejos para la prevención</a:t>
                      </a:r>
                    </a:p>
                  </a:txBody>
                  <a:tcPr/>
                </a:tc>
                <a:extLst>
                  <a:ext uri="{0D108BD9-81ED-4DB2-BD59-A6C34878D82A}">
                    <a16:rowId xmlns:a16="http://schemas.microsoft.com/office/drawing/2014/main" val="10000"/>
                  </a:ext>
                </a:extLst>
              </a:tr>
              <a:tr h="370840">
                <a:tc>
                  <a:txBody>
                    <a:bodyPr/>
                    <a:lstStyle/>
                    <a:p>
                      <a:r>
                        <a:rPr lang="es-ES" noProof="0" dirty="0"/>
                        <a:t>3 y 4 años</a:t>
                      </a:r>
                    </a:p>
                  </a:txBody>
                  <a:tcPr/>
                </a:tc>
                <a:tc>
                  <a:txBody>
                    <a:bodyPr/>
                    <a:lstStyle/>
                    <a:p>
                      <a:pPr marL="285750" indent="-285750">
                        <a:buFont typeface="Wingdings"/>
                        <a:buChar char="§"/>
                      </a:pPr>
                      <a:r>
                        <a:rPr lang="es-ES" sz="1600" noProof="0" dirty="0">
                          <a:sym typeface="Wingdings"/>
                        </a:rPr>
                        <a:t>Comienza a hacer elecciones.</a:t>
                      </a:r>
                    </a:p>
                    <a:p>
                      <a:pPr marL="285750" indent="-285750">
                        <a:buFont typeface="Wingdings"/>
                        <a:buChar char="§"/>
                      </a:pPr>
                      <a:r>
                        <a:rPr lang="es-ES" sz="1600" noProof="0" dirty="0">
                          <a:sym typeface="Wingdings"/>
                        </a:rPr>
                        <a:t>Tiene mucha energía.</a:t>
                      </a:r>
                      <a:endParaRPr lang="es-ES" sz="1600" baseline="0" noProof="0" dirty="0">
                        <a:sym typeface="Wingdings"/>
                      </a:endParaRPr>
                    </a:p>
                    <a:p>
                      <a:pPr marL="285750" indent="-285750">
                        <a:buFont typeface="Wingdings"/>
                        <a:buChar char="§"/>
                      </a:pPr>
                      <a:r>
                        <a:rPr lang="es-ES" sz="1600" baseline="0" noProof="0" dirty="0">
                          <a:sym typeface="Wingdings"/>
                        </a:rPr>
                        <a:t>Busca aprobación y atención.</a:t>
                      </a:r>
                    </a:p>
                  </a:txBody>
                  <a:tcPr/>
                </a:tc>
                <a:tc>
                  <a:txBody>
                    <a:bodyPr/>
                    <a:lstStyle/>
                    <a:p>
                      <a:pPr marL="285750" indent="-285750">
                        <a:buFont typeface="Wingdings"/>
                        <a:buChar char="§"/>
                      </a:pPr>
                      <a:r>
                        <a:rPr lang="es-ES" noProof="0" dirty="0">
                          <a:sym typeface="Wingdings"/>
                        </a:rPr>
                        <a:t>Lesiones de tráfico</a:t>
                      </a:r>
                      <a:endParaRPr lang="es-ES" baseline="0" noProof="0" dirty="0">
                        <a:sym typeface="Wingdings"/>
                      </a:endParaRPr>
                    </a:p>
                    <a:p>
                      <a:pPr marL="285750" indent="-285750">
                        <a:buFont typeface="Wingdings"/>
                        <a:buChar char="§"/>
                      </a:pPr>
                      <a:r>
                        <a:rPr lang="es-ES" baseline="0" noProof="0" dirty="0">
                          <a:sym typeface="Wingdings"/>
                        </a:rPr>
                        <a:t>Quemaduras </a:t>
                      </a:r>
                    </a:p>
                    <a:p>
                      <a:pPr marL="285750" indent="-285750">
                        <a:buFont typeface="Wingdings"/>
                        <a:buChar char="§"/>
                      </a:pPr>
                      <a:r>
                        <a:rPr lang="es-ES" baseline="0" noProof="0" dirty="0">
                          <a:sym typeface="Wingdings"/>
                        </a:rPr>
                        <a:t>Área de juego</a:t>
                      </a:r>
                    </a:p>
                    <a:p>
                      <a:pPr marL="285750" indent="-285750">
                        <a:buFont typeface="Wingdings"/>
                        <a:buChar char="§"/>
                      </a:pPr>
                      <a:r>
                        <a:rPr lang="es-ES" baseline="0" noProof="0" dirty="0">
                          <a:sym typeface="Wingdings"/>
                        </a:rPr>
                        <a:t>Venenos</a:t>
                      </a:r>
                    </a:p>
                    <a:p>
                      <a:pPr marL="285750" indent="-285750">
                        <a:buFont typeface="Wingdings"/>
                        <a:buChar char="§"/>
                      </a:pPr>
                      <a:r>
                        <a:rPr lang="es-ES" baseline="0" noProof="0" dirty="0">
                          <a:sym typeface="Wingdings"/>
                        </a:rPr>
                        <a:t>Herramientas y equipos</a:t>
                      </a:r>
                      <a:endParaRPr lang="es-ES" noProof="0" dirty="0"/>
                    </a:p>
                  </a:txBody>
                  <a:tcPr/>
                </a:tc>
                <a:tc>
                  <a:txBody>
                    <a:bodyPr/>
                    <a:lstStyle/>
                    <a:p>
                      <a:endParaRPr lang="es-ES" noProof="0" dirty="0"/>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425040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86682624"/>
              </p:ext>
            </p:extLst>
          </p:nvPr>
        </p:nvGraphicFramePr>
        <p:xfrm>
          <a:off x="152400" y="152400"/>
          <a:ext cx="8747760" cy="6019800"/>
        </p:xfrm>
        <a:graphic>
          <a:graphicData uri="http://schemas.openxmlformats.org/drawingml/2006/table">
            <a:tbl>
              <a:tblPr firstRow="1" bandRow="1">
                <a:tableStyleId>{5C22544A-7EE6-4342-B048-85BDC9FD1C3A}</a:tableStyleId>
              </a:tblPr>
              <a:tblGrid>
                <a:gridCol w="2186940">
                  <a:extLst>
                    <a:ext uri="{9D8B030D-6E8A-4147-A177-3AD203B41FA5}">
                      <a16:colId xmlns:a16="http://schemas.microsoft.com/office/drawing/2014/main" val="20000"/>
                    </a:ext>
                  </a:extLst>
                </a:gridCol>
                <a:gridCol w="2186940">
                  <a:extLst>
                    <a:ext uri="{9D8B030D-6E8A-4147-A177-3AD203B41FA5}">
                      <a16:colId xmlns:a16="http://schemas.microsoft.com/office/drawing/2014/main" val="20001"/>
                    </a:ext>
                  </a:extLst>
                </a:gridCol>
                <a:gridCol w="2186940">
                  <a:extLst>
                    <a:ext uri="{9D8B030D-6E8A-4147-A177-3AD203B41FA5}">
                      <a16:colId xmlns:a16="http://schemas.microsoft.com/office/drawing/2014/main" val="20002"/>
                    </a:ext>
                  </a:extLst>
                </a:gridCol>
                <a:gridCol w="2186940">
                  <a:extLst>
                    <a:ext uri="{9D8B030D-6E8A-4147-A177-3AD203B41FA5}">
                      <a16:colId xmlns:a16="http://schemas.microsoft.com/office/drawing/2014/main" val="20003"/>
                    </a:ext>
                  </a:extLst>
                </a:gridCol>
              </a:tblGrid>
              <a:tr h="1453055">
                <a:tc>
                  <a:txBody>
                    <a:bodyPr/>
                    <a:lstStyle/>
                    <a:p>
                      <a:r>
                        <a:rPr lang="es-ES" noProof="0" dirty="0"/>
                        <a:t>Edad</a:t>
                      </a:r>
                    </a:p>
                  </a:txBody>
                  <a:tcPr/>
                </a:tc>
                <a:tc>
                  <a:txBody>
                    <a:bodyPr/>
                    <a:lstStyle/>
                    <a:p>
                      <a:r>
                        <a:rPr lang="es-ES" noProof="0" dirty="0"/>
                        <a:t>Peculiaridades</a:t>
                      </a:r>
                    </a:p>
                  </a:txBody>
                  <a:tcPr/>
                </a:tc>
                <a:tc>
                  <a:txBody>
                    <a:bodyPr/>
                    <a:lstStyle/>
                    <a:p>
                      <a:r>
                        <a:rPr lang="es-ES" noProof="0" dirty="0"/>
                        <a:t>Riesgo de lesión</a:t>
                      </a:r>
                    </a:p>
                  </a:txBody>
                  <a:tcPr/>
                </a:tc>
                <a:tc>
                  <a:txBody>
                    <a:bodyPr/>
                    <a:lstStyle/>
                    <a:p>
                      <a:r>
                        <a:rPr lang="es-ES" noProof="0" dirty="0"/>
                        <a:t>Consejos para la prevención</a:t>
                      </a:r>
                    </a:p>
                  </a:txBody>
                  <a:tcPr/>
                </a:tc>
                <a:extLst>
                  <a:ext uri="{0D108BD9-81ED-4DB2-BD59-A6C34878D82A}">
                    <a16:rowId xmlns:a16="http://schemas.microsoft.com/office/drawing/2014/main" val="10000"/>
                  </a:ext>
                </a:extLst>
              </a:tr>
              <a:tr h="4566745">
                <a:tc>
                  <a:txBody>
                    <a:bodyPr/>
                    <a:lstStyle/>
                    <a:p>
                      <a:r>
                        <a:rPr lang="es-ES" noProof="0" dirty="0"/>
                        <a:t>3 y 4 años</a:t>
                      </a:r>
                    </a:p>
                  </a:txBody>
                  <a:tcPr/>
                </a:tc>
                <a:tc>
                  <a:txBody>
                    <a:bodyPr/>
                    <a:lstStyle/>
                    <a:p>
                      <a:pPr marL="285750" indent="-285750">
                        <a:buFont typeface="Wingdings"/>
                        <a:buChar char="§"/>
                      </a:pPr>
                      <a:r>
                        <a:rPr lang="es-ES" sz="1600" noProof="0" dirty="0">
                          <a:sym typeface="Wingdings"/>
                        </a:rPr>
                        <a:t>Comienza a hacer elecciones.</a:t>
                      </a:r>
                    </a:p>
                    <a:p>
                      <a:pPr marL="285750" indent="-285750">
                        <a:buFont typeface="Wingdings"/>
                        <a:buChar char="§"/>
                      </a:pPr>
                      <a:r>
                        <a:rPr lang="es-ES" sz="1600" noProof="0" dirty="0">
                          <a:sym typeface="Wingdings"/>
                        </a:rPr>
                        <a:t>Tiene mucha energía.</a:t>
                      </a:r>
                      <a:endParaRPr lang="es-ES" sz="1600" baseline="0" noProof="0" dirty="0">
                        <a:sym typeface="Wingdings"/>
                      </a:endParaRPr>
                    </a:p>
                    <a:p>
                      <a:pPr marL="285750" indent="-285750">
                        <a:buFont typeface="Wingdings"/>
                        <a:buChar char="§"/>
                      </a:pPr>
                      <a:r>
                        <a:rPr lang="es-ES" sz="1600" baseline="0" noProof="0" dirty="0">
                          <a:sym typeface="Wingdings"/>
                        </a:rPr>
                        <a:t>Busca aprobación y atención.</a:t>
                      </a:r>
                    </a:p>
                  </a:txBody>
                  <a:tcPr/>
                </a:tc>
                <a:tc>
                  <a:txBody>
                    <a:bodyPr/>
                    <a:lstStyle/>
                    <a:p>
                      <a:pPr marL="285750" indent="-285750">
                        <a:buFont typeface="Wingdings"/>
                        <a:buChar char="§"/>
                      </a:pPr>
                      <a:r>
                        <a:rPr lang="es-ES" noProof="0" dirty="0">
                          <a:sym typeface="Wingdings"/>
                        </a:rPr>
                        <a:t>Lesiones de tráfico</a:t>
                      </a:r>
                      <a:endParaRPr lang="es-ES" baseline="0" noProof="0" dirty="0">
                        <a:sym typeface="Wingdings"/>
                      </a:endParaRPr>
                    </a:p>
                    <a:p>
                      <a:pPr marL="285750" indent="-285750">
                        <a:buFont typeface="Wingdings"/>
                        <a:buChar char="§"/>
                      </a:pPr>
                      <a:r>
                        <a:rPr lang="es-ES" baseline="0" noProof="0" dirty="0">
                          <a:sym typeface="Wingdings"/>
                        </a:rPr>
                        <a:t>Quemaduras </a:t>
                      </a:r>
                    </a:p>
                    <a:p>
                      <a:pPr marL="285750" indent="-285750">
                        <a:buFont typeface="Wingdings"/>
                        <a:buChar char="§"/>
                      </a:pPr>
                      <a:r>
                        <a:rPr lang="es-ES" baseline="0" noProof="0" dirty="0">
                          <a:sym typeface="Wingdings"/>
                        </a:rPr>
                        <a:t>Área de juego</a:t>
                      </a:r>
                    </a:p>
                    <a:p>
                      <a:pPr marL="285750" indent="-285750">
                        <a:buFont typeface="Wingdings"/>
                        <a:buChar char="§"/>
                      </a:pPr>
                      <a:r>
                        <a:rPr lang="es-ES" baseline="0" noProof="0" dirty="0">
                          <a:sym typeface="Wingdings"/>
                        </a:rPr>
                        <a:t>Venenos</a:t>
                      </a:r>
                    </a:p>
                    <a:p>
                      <a:pPr marL="285750" indent="-285750">
                        <a:buFont typeface="Wingdings"/>
                        <a:buChar char="§"/>
                      </a:pPr>
                      <a:r>
                        <a:rPr lang="es-ES" baseline="0" noProof="0" dirty="0">
                          <a:sym typeface="Wingdings"/>
                        </a:rPr>
                        <a:t>Herramientas y equipos</a:t>
                      </a:r>
                      <a:endParaRPr lang="es-ES" noProof="0" dirty="0"/>
                    </a:p>
                  </a:txBody>
                  <a:tcPr/>
                </a:tc>
                <a:tc>
                  <a:txBody>
                    <a:bodyPr/>
                    <a:lstStyle/>
                    <a:p>
                      <a:pPr marL="171450" indent="-171450">
                        <a:buFont typeface="Wingdings"/>
                        <a:buChar char="§"/>
                      </a:pPr>
                      <a:r>
                        <a:rPr lang="es-ES" sz="900" noProof="0" dirty="0">
                          <a:sym typeface="Wingdings"/>
                        </a:rPr>
                        <a:t>Revise y mantenga el equipo en el área de juegos y en el entorno.</a:t>
                      </a:r>
                    </a:p>
                    <a:p>
                      <a:pPr marL="171450" indent="-171450">
                        <a:buFont typeface="Wingdings"/>
                        <a:buChar char="§"/>
                      </a:pPr>
                      <a:r>
                        <a:rPr lang="es-ES" sz="900" noProof="0" dirty="0">
                          <a:sym typeface="Wingdings"/>
                        </a:rPr>
                        <a:t>El niño debe</a:t>
                      </a:r>
                      <a:r>
                        <a:rPr lang="es-ES" sz="900" baseline="0" noProof="0" dirty="0">
                          <a:sym typeface="Wingdings"/>
                        </a:rPr>
                        <a:t> jugar en equipos adecuados según la edad y el peso.</a:t>
                      </a:r>
                    </a:p>
                    <a:p>
                      <a:pPr marL="171450" indent="-171450">
                        <a:buFont typeface="Wingdings"/>
                        <a:buChar char="§"/>
                      </a:pPr>
                      <a:r>
                        <a:rPr lang="es-ES" sz="900" baseline="0" noProof="0" dirty="0">
                          <a:sym typeface="Wingdings"/>
                        </a:rPr>
                        <a:t>La superficie por debajo y alrededor del equipo de juegos debe ser suave y  amortiguadora. Use materiales de superficies específicamente aprobados.</a:t>
                      </a:r>
                    </a:p>
                    <a:p>
                      <a:pPr marL="171450" indent="-171450">
                        <a:buFont typeface="Wingdings"/>
                        <a:buChar char="§"/>
                      </a:pPr>
                      <a:r>
                        <a:rPr lang="es-ES" sz="900" baseline="0" noProof="0" dirty="0">
                          <a:sym typeface="Wingdings"/>
                        </a:rPr>
                        <a:t>Revise que el niño esté vestido adecuadamente para evitar el estrangulamiento (p. ej., sin cordones en las camisas, chamarras, etc.)</a:t>
                      </a:r>
                    </a:p>
                    <a:p>
                      <a:pPr marL="171450" indent="-171450">
                        <a:buFont typeface="Wingdings"/>
                        <a:buChar char="§"/>
                      </a:pPr>
                      <a:r>
                        <a:rPr lang="es-ES" sz="900" baseline="0" noProof="0" dirty="0">
                          <a:sym typeface="Wingdings"/>
                        </a:rPr>
                        <a:t>Guarde los productos de uso en casa, medicinas y cosméticos fuera de la vista y del alcance del niño.</a:t>
                      </a:r>
                    </a:p>
                    <a:p>
                      <a:pPr marL="171450" indent="-171450">
                        <a:buFont typeface="Wingdings"/>
                        <a:buChar char="§"/>
                      </a:pPr>
                      <a:r>
                        <a:rPr lang="es-ES" sz="900" baseline="0" noProof="0" dirty="0">
                          <a:sym typeface="Wingdings"/>
                        </a:rPr>
                        <a:t>Enseñe al niño la diferencia entre lo que es comida y lo que no lo es, y lo que no es bueno comer.</a:t>
                      </a:r>
                    </a:p>
                    <a:p>
                      <a:pPr marL="171450" indent="-171450">
                        <a:buFont typeface="Wingdings"/>
                        <a:buChar char="§"/>
                      </a:pPr>
                      <a:r>
                        <a:rPr lang="es-ES" sz="900" baseline="0" noProof="0" dirty="0">
                          <a:sym typeface="Wingdings"/>
                        </a:rPr>
                        <a:t>Vigile muy de cerca al niño durante los proyectos de arte y trabajos manuales para que no se lleven a la boca pinturas, </a:t>
                      </a:r>
                      <a:r>
                        <a:rPr lang="es-ES" sz="900" baseline="0" noProof="0" dirty="0">
                          <a:solidFill>
                            <a:schemeClr val="tx1"/>
                          </a:solidFill>
                          <a:sym typeface="Wingdings"/>
                        </a:rPr>
                        <a:t>pinceles</a:t>
                      </a:r>
                      <a:r>
                        <a:rPr lang="es-ES" sz="900" baseline="0" noProof="0" dirty="0">
                          <a:sym typeface="Wingdings"/>
                        </a:rPr>
                        <a:t>, pegamentos y otros materiales. Use útiles no tóxicos.</a:t>
                      </a:r>
                    </a:p>
                    <a:p>
                      <a:pPr marL="171450" indent="-171450">
                        <a:buFont typeface="Wingdings"/>
                        <a:buChar char="§"/>
                      </a:pPr>
                      <a:r>
                        <a:rPr lang="es-ES" sz="900" baseline="0" noProof="0" dirty="0">
                          <a:sym typeface="Wingdings"/>
                        </a:rPr>
                        <a:t>Guarde el equipo de jardinería, tijeras y cuchillos afilados fuera del alcance.</a:t>
                      </a:r>
                    </a:p>
                    <a:p>
                      <a:pPr marL="171450" indent="-171450">
                        <a:buFont typeface="Wingdings"/>
                        <a:buChar char="§"/>
                      </a:pPr>
                      <a:r>
                        <a:rPr lang="es-ES" sz="900" baseline="0" noProof="0" dirty="0">
                          <a:sym typeface="Wingdings"/>
                        </a:rPr>
                        <a:t>Enseñe al niño el uso seguro de herramientas y otro equipo, y supervise muy de cerca cuando se usen.</a:t>
                      </a:r>
                      <a:endParaRPr lang="es-ES" sz="900" noProof="0" dirty="0"/>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87439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t>
            </a:r>
            <a:r>
              <a:rPr lang="en-US" dirty="0" err="1"/>
              <a:t>años</a:t>
            </a:r>
            <a:r>
              <a:rPr lang="en-US" dirty="0"/>
              <a:t> y </a:t>
            </a:r>
            <a:r>
              <a:rPr lang="en-US" dirty="0" err="1"/>
              <a:t>mayores</a:t>
            </a:r>
            <a:endParaRPr lang="en-US" dirty="0"/>
          </a:p>
        </p:txBody>
      </p:sp>
      <p:sp>
        <p:nvSpPr>
          <p:cNvPr id="4" name="Rectangle 3"/>
          <p:cNvSpPr/>
          <p:nvPr/>
        </p:nvSpPr>
        <p:spPr>
          <a:xfrm>
            <a:off x="7010400" y="1524000"/>
            <a:ext cx="2590799" cy="573085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564140293"/>
              </p:ext>
            </p:extLst>
          </p:nvPr>
        </p:nvGraphicFramePr>
        <p:xfrm>
          <a:off x="457200" y="1600200"/>
          <a:ext cx="8747760" cy="3169920"/>
        </p:xfrm>
        <a:graphic>
          <a:graphicData uri="http://schemas.openxmlformats.org/drawingml/2006/table">
            <a:tbl>
              <a:tblPr firstRow="1" bandRow="1">
                <a:tableStyleId>{5C22544A-7EE6-4342-B048-85BDC9FD1C3A}</a:tableStyleId>
              </a:tblPr>
              <a:tblGrid>
                <a:gridCol w="2186940">
                  <a:extLst>
                    <a:ext uri="{9D8B030D-6E8A-4147-A177-3AD203B41FA5}">
                      <a16:colId xmlns:a16="http://schemas.microsoft.com/office/drawing/2014/main" val="20000"/>
                    </a:ext>
                  </a:extLst>
                </a:gridCol>
                <a:gridCol w="2186940">
                  <a:extLst>
                    <a:ext uri="{9D8B030D-6E8A-4147-A177-3AD203B41FA5}">
                      <a16:colId xmlns:a16="http://schemas.microsoft.com/office/drawing/2014/main" val="20001"/>
                    </a:ext>
                  </a:extLst>
                </a:gridCol>
                <a:gridCol w="2186940">
                  <a:extLst>
                    <a:ext uri="{9D8B030D-6E8A-4147-A177-3AD203B41FA5}">
                      <a16:colId xmlns:a16="http://schemas.microsoft.com/office/drawing/2014/main" val="20002"/>
                    </a:ext>
                  </a:extLst>
                </a:gridCol>
                <a:gridCol w="2186940">
                  <a:extLst>
                    <a:ext uri="{9D8B030D-6E8A-4147-A177-3AD203B41FA5}">
                      <a16:colId xmlns:a16="http://schemas.microsoft.com/office/drawing/2014/main" val="20003"/>
                    </a:ext>
                  </a:extLst>
                </a:gridCol>
              </a:tblGrid>
              <a:tr h="563880">
                <a:tc>
                  <a:txBody>
                    <a:bodyPr/>
                    <a:lstStyle/>
                    <a:p>
                      <a:r>
                        <a:rPr lang="es-ES" noProof="0" dirty="0"/>
                        <a:t>Edad</a:t>
                      </a:r>
                    </a:p>
                  </a:txBody>
                  <a:tcPr/>
                </a:tc>
                <a:tc>
                  <a:txBody>
                    <a:bodyPr/>
                    <a:lstStyle/>
                    <a:p>
                      <a:r>
                        <a:rPr lang="es-ES" noProof="0" dirty="0"/>
                        <a:t>Peculiaridades</a:t>
                      </a:r>
                    </a:p>
                  </a:txBody>
                  <a:tcPr/>
                </a:tc>
                <a:tc>
                  <a:txBody>
                    <a:bodyPr/>
                    <a:lstStyle/>
                    <a:p>
                      <a:r>
                        <a:rPr lang="es-ES" noProof="0" dirty="0"/>
                        <a:t>Riesgo de lesión</a:t>
                      </a:r>
                    </a:p>
                  </a:txBody>
                  <a:tcPr/>
                </a:tc>
                <a:tc>
                  <a:txBody>
                    <a:bodyPr/>
                    <a:lstStyle/>
                    <a:p>
                      <a:r>
                        <a:rPr lang="es-ES" noProof="0" dirty="0"/>
                        <a:t>Consejos para la prevención</a:t>
                      </a:r>
                    </a:p>
                  </a:txBody>
                  <a:tcPr/>
                </a:tc>
                <a:extLst>
                  <a:ext uri="{0D108BD9-81ED-4DB2-BD59-A6C34878D82A}">
                    <a16:rowId xmlns:a16="http://schemas.microsoft.com/office/drawing/2014/main" val="10000"/>
                  </a:ext>
                </a:extLst>
              </a:tr>
              <a:tr h="370840">
                <a:tc>
                  <a:txBody>
                    <a:bodyPr/>
                    <a:lstStyle/>
                    <a:p>
                      <a:r>
                        <a:rPr lang="es-ES" noProof="0" dirty="0"/>
                        <a:t>5</a:t>
                      </a:r>
                      <a:r>
                        <a:rPr lang="es-ES" baseline="0" noProof="0" dirty="0"/>
                        <a:t> </a:t>
                      </a:r>
                      <a:r>
                        <a:rPr lang="es-ES" noProof="0" dirty="0"/>
                        <a:t>años y mayores</a:t>
                      </a:r>
                    </a:p>
                  </a:txBody>
                  <a:tcPr/>
                </a:tc>
                <a:tc>
                  <a:txBody>
                    <a:bodyPr/>
                    <a:lstStyle/>
                    <a:p>
                      <a:pPr marL="285750" indent="-285750">
                        <a:buFont typeface="Wingdings"/>
                        <a:buChar char="§"/>
                      </a:pPr>
                      <a:r>
                        <a:rPr lang="es-ES" sz="1600" noProof="0" dirty="0">
                          <a:sym typeface="Wingdings"/>
                        </a:rPr>
                        <a:t>Es más fuerte.</a:t>
                      </a:r>
                    </a:p>
                    <a:p>
                      <a:pPr marL="285750" indent="-285750">
                        <a:buFont typeface="Wingdings"/>
                        <a:buChar char="§"/>
                      </a:pPr>
                      <a:r>
                        <a:rPr lang="es-ES" sz="1600" noProof="0" dirty="0">
                          <a:sym typeface="Wingdings"/>
                        </a:rPr>
                        <a:t>Le gusta explorar el vecindario.</a:t>
                      </a:r>
                      <a:endParaRPr lang="es-ES" sz="1600" baseline="0" noProof="0" dirty="0">
                        <a:sym typeface="Wingdings"/>
                      </a:endParaRPr>
                    </a:p>
                    <a:p>
                      <a:pPr marL="285750" indent="-285750">
                        <a:buFont typeface="Wingdings"/>
                        <a:buChar char="§"/>
                      </a:pPr>
                      <a:r>
                        <a:rPr lang="es-ES" sz="1600" baseline="0" noProof="0" dirty="0">
                          <a:sym typeface="Wingdings"/>
                        </a:rPr>
                        <a:t>Pedirá información.</a:t>
                      </a:r>
                    </a:p>
                    <a:p>
                      <a:pPr marL="285750" indent="-285750">
                        <a:buFont typeface="Wingdings"/>
                        <a:buChar char="§"/>
                      </a:pPr>
                      <a:r>
                        <a:rPr lang="es-ES" sz="1600" baseline="0" noProof="0" dirty="0">
                          <a:sym typeface="Wingdings"/>
                        </a:rPr>
                        <a:t>Buscará compañeros de juegos.</a:t>
                      </a:r>
                    </a:p>
                    <a:p>
                      <a:pPr marL="285750" indent="-285750">
                        <a:buFont typeface="Wingdings"/>
                        <a:buChar char="§"/>
                      </a:pPr>
                      <a:r>
                        <a:rPr lang="es-ES" sz="1600" baseline="0" noProof="0" dirty="0">
                          <a:sym typeface="Wingdings"/>
                        </a:rPr>
                        <a:t>Se involucra en deportes.</a:t>
                      </a:r>
                    </a:p>
                    <a:p>
                      <a:pPr marL="285750" indent="-285750">
                        <a:buFont typeface="Wingdings"/>
                        <a:buChar char="§"/>
                      </a:pPr>
                      <a:r>
                        <a:rPr lang="es-ES" sz="1600" baseline="0" noProof="0" dirty="0">
                          <a:sym typeface="Wingdings"/>
                        </a:rPr>
                        <a:t>Planifica ideas y las lleva a cabo.</a:t>
                      </a:r>
                    </a:p>
                  </a:txBody>
                  <a:tcPr/>
                </a:tc>
                <a:tc>
                  <a:txBody>
                    <a:bodyPr/>
                    <a:lstStyle/>
                    <a:p>
                      <a:pPr marL="285750" indent="-285750">
                        <a:buFont typeface="Wingdings"/>
                        <a:buChar char="§"/>
                      </a:pPr>
                      <a:r>
                        <a:rPr lang="es-ES" noProof="0" dirty="0">
                          <a:sym typeface="Wingdings"/>
                        </a:rPr>
                        <a:t>Lesiones de tráfico</a:t>
                      </a:r>
                      <a:endParaRPr lang="es-ES" baseline="0" noProof="0" dirty="0">
                        <a:sym typeface="Wingdings"/>
                      </a:endParaRPr>
                    </a:p>
                    <a:p>
                      <a:pPr marL="285750" indent="-285750">
                        <a:buFont typeface="Wingdings"/>
                        <a:buChar char="§"/>
                      </a:pPr>
                      <a:r>
                        <a:rPr lang="es-ES" baseline="0" noProof="0" dirty="0">
                          <a:sym typeface="Wingdings"/>
                        </a:rPr>
                        <a:t>Quemaduras </a:t>
                      </a:r>
                    </a:p>
                    <a:p>
                      <a:pPr marL="285750" indent="-285750">
                        <a:buFont typeface="Wingdings"/>
                        <a:buChar char="§"/>
                      </a:pPr>
                      <a:r>
                        <a:rPr lang="es-ES" baseline="0" noProof="0" dirty="0">
                          <a:sym typeface="Wingdings"/>
                        </a:rPr>
                        <a:t>Área de juegos</a:t>
                      </a:r>
                    </a:p>
                    <a:p>
                      <a:pPr marL="285750" indent="-285750">
                        <a:buFont typeface="Wingdings"/>
                        <a:buChar char="§"/>
                      </a:pPr>
                      <a:r>
                        <a:rPr lang="es-ES" baseline="0" noProof="0" dirty="0">
                          <a:sym typeface="Wingdings"/>
                        </a:rPr>
                        <a:t>Armas</a:t>
                      </a:r>
                      <a:endParaRPr lang="es-ES" noProof="0" dirty="0"/>
                    </a:p>
                  </a:txBody>
                  <a:tcPr/>
                </a:tc>
                <a:tc>
                  <a:txBody>
                    <a:bodyPr/>
                    <a:lstStyle/>
                    <a:p>
                      <a:endParaRPr lang="es-ES" noProof="0" dirty="0"/>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65679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57012983"/>
              </p:ext>
            </p:extLst>
          </p:nvPr>
        </p:nvGraphicFramePr>
        <p:xfrm>
          <a:off x="457200" y="1600200"/>
          <a:ext cx="8747760" cy="5022606"/>
        </p:xfrm>
        <a:graphic>
          <a:graphicData uri="http://schemas.openxmlformats.org/drawingml/2006/table">
            <a:tbl>
              <a:tblPr firstRow="1" bandRow="1">
                <a:tableStyleId>{5C22544A-7EE6-4342-B048-85BDC9FD1C3A}</a:tableStyleId>
              </a:tblPr>
              <a:tblGrid>
                <a:gridCol w="2186940">
                  <a:extLst>
                    <a:ext uri="{9D8B030D-6E8A-4147-A177-3AD203B41FA5}">
                      <a16:colId xmlns:a16="http://schemas.microsoft.com/office/drawing/2014/main" val="20000"/>
                    </a:ext>
                  </a:extLst>
                </a:gridCol>
                <a:gridCol w="2186940">
                  <a:extLst>
                    <a:ext uri="{9D8B030D-6E8A-4147-A177-3AD203B41FA5}">
                      <a16:colId xmlns:a16="http://schemas.microsoft.com/office/drawing/2014/main" val="20001"/>
                    </a:ext>
                  </a:extLst>
                </a:gridCol>
                <a:gridCol w="2186940">
                  <a:extLst>
                    <a:ext uri="{9D8B030D-6E8A-4147-A177-3AD203B41FA5}">
                      <a16:colId xmlns:a16="http://schemas.microsoft.com/office/drawing/2014/main" val="20002"/>
                    </a:ext>
                  </a:extLst>
                </a:gridCol>
                <a:gridCol w="2186940">
                  <a:extLst>
                    <a:ext uri="{9D8B030D-6E8A-4147-A177-3AD203B41FA5}">
                      <a16:colId xmlns:a16="http://schemas.microsoft.com/office/drawing/2014/main" val="20003"/>
                    </a:ext>
                  </a:extLst>
                </a:gridCol>
              </a:tblGrid>
              <a:tr h="907806">
                <a:tc>
                  <a:txBody>
                    <a:bodyPr/>
                    <a:lstStyle/>
                    <a:p>
                      <a:r>
                        <a:rPr lang="es-ES" noProof="0" dirty="0"/>
                        <a:t>Edad</a:t>
                      </a:r>
                    </a:p>
                  </a:txBody>
                  <a:tcPr/>
                </a:tc>
                <a:tc>
                  <a:txBody>
                    <a:bodyPr/>
                    <a:lstStyle/>
                    <a:p>
                      <a:r>
                        <a:rPr lang="es-ES" noProof="0" dirty="0"/>
                        <a:t>Peculiaridades</a:t>
                      </a:r>
                    </a:p>
                  </a:txBody>
                  <a:tcPr/>
                </a:tc>
                <a:tc>
                  <a:txBody>
                    <a:bodyPr/>
                    <a:lstStyle/>
                    <a:p>
                      <a:r>
                        <a:rPr lang="es-ES" noProof="0" dirty="0"/>
                        <a:t>Riesgo de lesión</a:t>
                      </a:r>
                    </a:p>
                  </a:txBody>
                  <a:tcPr/>
                </a:tc>
                <a:tc>
                  <a:txBody>
                    <a:bodyPr/>
                    <a:lstStyle/>
                    <a:p>
                      <a:r>
                        <a:rPr lang="es-ES" noProof="0" dirty="0"/>
                        <a:t>Consejos para la prevención</a:t>
                      </a:r>
                    </a:p>
                  </a:txBody>
                  <a:tcPr/>
                </a:tc>
                <a:extLst>
                  <a:ext uri="{0D108BD9-81ED-4DB2-BD59-A6C34878D82A}">
                    <a16:rowId xmlns:a16="http://schemas.microsoft.com/office/drawing/2014/main" val="10000"/>
                  </a:ext>
                </a:extLst>
              </a:tr>
              <a:tr h="3587994">
                <a:tc>
                  <a:txBody>
                    <a:bodyPr/>
                    <a:lstStyle/>
                    <a:p>
                      <a:r>
                        <a:rPr lang="es-ES" noProof="0" dirty="0"/>
                        <a:t>5</a:t>
                      </a:r>
                      <a:r>
                        <a:rPr lang="es-ES" baseline="0" noProof="0" dirty="0"/>
                        <a:t> </a:t>
                      </a:r>
                      <a:r>
                        <a:rPr lang="es-ES" noProof="0" dirty="0"/>
                        <a:t>años y mayores</a:t>
                      </a:r>
                    </a:p>
                  </a:txBody>
                  <a:tcPr/>
                </a:tc>
                <a:tc>
                  <a:txBody>
                    <a:bodyPr/>
                    <a:lstStyle/>
                    <a:p>
                      <a:pPr marL="285750" indent="-285750">
                        <a:buFont typeface="Wingdings"/>
                        <a:buChar char="§"/>
                      </a:pPr>
                      <a:r>
                        <a:rPr lang="es-ES" sz="1600" noProof="0" dirty="0">
                          <a:sym typeface="Wingdings"/>
                        </a:rPr>
                        <a:t>Es más fuerte.</a:t>
                      </a:r>
                    </a:p>
                    <a:p>
                      <a:pPr marL="285750" indent="-285750">
                        <a:buFont typeface="Wingdings"/>
                        <a:buChar char="§"/>
                      </a:pPr>
                      <a:r>
                        <a:rPr lang="es-ES" sz="1600" noProof="0" dirty="0">
                          <a:sym typeface="Wingdings"/>
                        </a:rPr>
                        <a:t>Le gusta explorar el vecindario.</a:t>
                      </a:r>
                      <a:endParaRPr lang="es-ES" sz="1600" baseline="0" noProof="0" dirty="0">
                        <a:sym typeface="Wingdings"/>
                      </a:endParaRPr>
                    </a:p>
                    <a:p>
                      <a:pPr marL="285750" indent="-285750">
                        <a:buFont typeface="Wingdings"/>
                        <a:buChar char="§"/>
                      </a:pPr>
                      <a:r>
                        <a:rPr lang="es-ES" sz="1600" baseline="0" noProof="0" dirty="0">
                          <a:sym typeface="Wingdings"/>
                        </a:rPr>
                        <a:t>Pedirá información.</a:t>
                      </a:r>
                    </a:p>
                    <a:p>
                      <a:pPr marL="285750" indent="-285750">
                        <a:buFont typeface="Wingdings"/>
                        <a:buChar char="§"/>
                      </a:pPr>
                      <a:r>
                        <a:rPr lang="es-ES" sz="1600" baseline="0" noProof="0" dirty="0">
                          <a:sym typeface="Wingdings"/>
                        </a:rPr>
                        <a:t>Buscará compañeros de juegos.</a:t>
                      </a:r>
                    </a:p>
                    <a:p>
                      <a:pPr marL="285750" indent="-285750">
                        <a:buFont typeface="Wingdings"/>
                        <a:buChar char="§"/>
                      </a:pPr>
                      <a:r>
                        <a:rPr lang="es-ES" sz="1600" baseline="0" noProof="0" dirty="0">
                          <a:sym typeface="Wingdings"/>
                        </a:rPr>
                        <a:t>Se involucra en deportes.</a:t>
                      </a:r>
                    </a:p>
                    <a:p>
                      <a:pPr marL="285750" indent="-285750">
                        <a:buFont typeface="Wingdings"/>
                        <a:buChar char="§"/>
                      </a:pPr>
                      <a:r>
                        <a:rPr lang="es-ES" sz="1600" kern="1200" dirty="0">
                          <a:solidFill>
                            <a:schemeClr val="dk1"/>
                          </a:solidFill>
                          <a:effectLst/>
                          <a:latin typeface="+mn-lt"/>
                          <a:ea typeface="+mn-ea"/>
                          <a:cs typeface="+mn-cs"/>
                        </a:rPr>
                        <a:t>Planifica ideas y las lleva a cabo .</a:t>
                      </a:r>
                      <a:endParaRPr lang="es-ES" sz="1600" baseline="0" noProof="0" dirty="0">
                        <a:sym typeface="Wingdings"/>
                      </a:endParaRPr>
                    </a:p>
                  </a:txBody>
                  <a:tcPr/>
                </a:tc>
                <a:tc>
                  <a:txBody>
                    <a:bodyPr/>
                    <a:lstStyle/>
                    <a:p>
                      <a:pPr marL="285750" indent="-285750">
                        <a:buFont typeface="Wingdings"/>
                        <a:buChar char="§"/>
                      </a:pPr>
                      <a:r>
                        <a:rPr lang="es-ES" noProof="0" dirty="0">
                          <a:sym typeface="Wingdings"/>
                        </a:rPr>
                        <a:t>Lesiones de tráfico</a:t>
                      </a:r>
                      <a:endParaRPr lang="es-ES" baseline="0" noProof="0" dirty="0">
                        <a:sym typeface="Wingdings"/>
                      </a:endParaRPr>
                    </a:p>
                    <a:p>
                      <a:pPr marL="285750" indent="-285750">
                        <a:buFont typeface="Wingdings"/>
                        <a:buChar char="§"/>
                      </a:pPr>
                      <a:r>
                        <a:rPr lang="es-ES" baseline="0" noProof="0" dirty="0">
                          <a:sym typeface="Wingdings"/>
                        </a:rPr>
                        <a:t>Quemaduras </a:t>
                      </a:r>
                    </a:p>
                    <a:p>
                      <a:pPr marL="285750" indent="-285750">
                        <a:buFont typeface="Wingdings"/>
                        <a:buChar char="§"/>
                      </a:pPr>
                      <a:r>
                        <a:rPr lang="es-ES" baseline="0" noProof="0" dirty="0">
                          <a:sym typeface="Wingdings"/>
                        </a:rPr>
                        <a:t>Área de juegos</a:t>
                      </a:r>
                    </a:p>
                    <a:p>
                      <a:pPr marL="285750" indent="-285750">
                        <a:buFont typeface="Wingdings"/>
                        <a:buChar char="§"/>
                      </a:pPr>
                      <a:r>
                        <a:rPr lang="es-ES" baseline="0" noProof="0" dirty="0">
                          <a:sym typeface="Wingdings"/>
                        </a:rPr>
                        <a:t>Armas</a:t>
                      </a:r>
                      <a:endParaRPr lang="es-ES" noProof="0" dirty="0"/>
                    </a:p>
                  </a:txBody>
                  <a:tcPr/>
                </a:tc>
                <a:tc>
                  <a:txBody>
                    <a:bodyPr/>
                    <a:lstStyle/>
                    <a:p>
                      <a:pPr marL="171450" indent="-171450">
                        <a:buFont typeface="Wingdings"/>
                        <a:buChar char="§"/>
                      </a:pPr>
                      <a:r>
                        <a:rPr lang="es-ES" sz="800" noProof="0" dirty="0">
                          <a:sym typeface="Wingdings"/>
                        </a:rPr>
                        <a:t>Enseñe reglas de seguridad de peatones y tráfico.</a:t>
                      </a:r>
                    </a:p>
                    <a:p>
                      <a:pPr marL="171450" indent="-171450">
                        <a:buFont typeface="Wingdings"/>
                        <a:buChar char="§"/>
                      </a:pPr>
                      <a:r>
                        <a:rPr lang="es-ES" sz="800" noProof="0" dirty="0">
                          <a:sym typeface="Wingdings"/>
                        </a:rPr>
                        <a:t>Los niños más</a:t>
                      </a:r>
                      <a:r>
                        <a:rPr lang="es-ES" sz="800" baseline="0" noProof="0" dirty="0">
                          <a:sym typeface="Wingdings"/>
                        </a:rPr>
                        <a:t> grandes deben usar cinturones de seguridad. Sea un ejemplo positivo: cruce las calles de manera correcta y use un cinturón de seguridad todo el tiempo cuando viaje en un auto.</a:t>
                      </a:r>
                    </a:p>
                    <a:p>
                      <a:pPr marL="171450" indent="-171450">
                        <a:buFont typeface="Wingdings"/>
                        <a:buChar char="§"/>
                      </a:pPr>
                      <a:r>
                        <a:rPr lang="es-ES" sz="800" baseline="0" noProof="0" dirty="0">
                          <a:sym typeface="Wingdings"/>
                        </a:rPr>
                        <a:t>Siempre use cascos protectores incluso cuando ande en bicicletas con ruedas  de entrenamiento o triciclos.</a:t>
                      </a:r>
                    </a:p>
                    <a:p>
                      <a:pPr marL="171450" indent="-171450">
                        <a:buFont typeface="Wingdings"/>
                        <a:buChar char="§"/>
                      </a:pPr>
                      <a:r>
                        <a:rPr lang="es-ES" sz="800" baseline="0" noProof="0" dirty="0">
                          <a:sym typeface="Wingdings"/>
                        </a:rPr>
                        <a:t>Enseñe a los niños cómo tirarse al  suelo y rodar si se les incendia la ropa.</a:t>
                      </a:r>
                    </a:p>
                    <a:p>
                      <a:pPr marL="171450" indent="-171450">
                        <a:buFont typeface="Wingdings"/>
                        <a:buChar char="§"/>
                      </a:pPr>
                      <a:r>
                        <a:rPr lang="es-ES" sz="800" baseline="0" noProof="0" dirty="0">
                          <a:sym typeface="Wingdings"/>
                        </a:rPr>
                        <a:t>Practique simulacros de incendios para que el niño se familiarice con la ruta de escape y el sonido de la alarma de  detectores de humo.</a:t>
                      </a:r>
                    </a:p>
                    <a:p>
                      <a:pPr marL="171450" indent="-171450">
                        <a:buFont typeface="Wingdings"/>
                        <a:buChar char="§"/>
                      </a:pPr>
                      <a:r>
                        <a:rPr lang="es-ES" sz="800" baseline="0" noProof="0" dirty="0">
                          <a:sym typeface="Wingdings"/>
                        </a:rPr>
                        <a:t>Mantenga los cerillos y los encendedores lejos de los niños. Enfatice que le lleven a los adultos los cerillos que encuentren.</a:t>
                      </a:r>
                    </a:p>
                    <a:p>
                      <a:pPr marL="171450" indent="-171450">
                        <a:buFont typeface="Wingdings"/>
                        <a:buChar char="§"/>
                      </a:pPr>
                      <a:r>
                        <a:rPr lang="es-ES" sz="800" baseline="0" noProof="0" dirty="0">
                          <a:sym typeface="Wingdings"/>
                        </a:rPr>
                        <a:t>Revise y mantenga el equipo del área de juegos y el entorno.</a:t>
                      </a:r>
                    </a:p>
                    <a:p>
                      <a:pPr marL="171450" indent="-171450">
                        <a:buFont typeface="Wingdings"/>
                        <a:buChar char="§"/>
                      </a:pPr>
                      <a:r>
                        <a:rPr lang="es-ES" sz="800" baseline="0" noProof="0" dirty="0">
                          <a:sym typeface="Wingdings"/>
                        </a:rPr>
                        <a:t>El niño debe jugar en equipos apropiados según el desarrollo y el peso.</a:t>
                      </a:r>
                    </a:p>
                    <a:p>
                      <a:pPr marL="171450" indent="-171450">
                        <a:buFont typeface="Wingdings"/>
                        <a:buChar char="§"/>
                      </a:pPr>
                      <a:r>
                        <a:rPr lang="es-ES" sz="800" baseline="0" noProof="0" dirty="0">
                          <a:sym typeface="Wingdings"/>
                        </a:rPr>
                        <a:t>La superficie por debajo y alrededor del equipo de juegos debe ser suave y  amortiguadora. Use materiales de superficies específicamente aprobados.</a:t>
                      </a:r>
                    </a:p>
                    <a:p>
                      <a:pPr marL="171450" indent="-171450">
                        <a:buFont typeface="Wingdings"/>
                        <a:buChar char="§"/>
                      </a:pPr>
                      <a:r>
                        <a:rPr lang="es-ES" sz="800" baseline="0" noProof="0" dirty="0">
                          <a:sym typeface="Wingdings"/>
                        </a:rPr>
                        <a:t>Enseñe reglas seguras de juego y anime al niño a que recoja los juguetes después de jugar.</a:t>
                      </a:r>
                    </a:p>
                    <a:p>
                      <a:pPr marL="171450" indent="-171450">
                        <a:buFont typeface="Wingdings"/>
                        <a:buChar char="§"/>
                      </a:pPr>
                      <a:r>
                        <a:rPr lang="es-ES" sz="800" baseline="0" noProof="0" dirty="0">
                          <a:sym typeface="Wingdings"/>
                        </a:rPr>
                        <a:t>No tenga pistolas ni ninguna otra arma en el entorno de cuidado infantil.</a:t>
                      </a:r>
                    </a:p>
                    <a:p>
                      <a:pPr marL="171450" indent="-171450">
                        <a:buFont typeface="Wingdings"/>
                        <a:buChar char="§"/>
                      </a:pPr>
                      <a:endParaRPr lang="es-ES" sz="800" noProof="0" dirty="0"/>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612268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a:solidFill>
            <a:srgbClr val="8DC63F"/>
          </a:solidFill>
        </p:spPr>
        <p:txBody>
          <a:bodyPr/>
          <a:lstStyle/>
          <a:p>
            <a:r>
              <a:rPr lang="es-ES" dirty="0"/>
              <a:t>Retraso del desarrollo</a:t>
            </a:r>
          </a:p>
        </p:txBody>
      </p:sp>
      <p:sp>
        <p:nvSpPr>
          <p:cNvPr id="5" name="Content Placeholder 4"/>
          <p:cNvSpPr>
            <a:spLocks noGrp="1"/>
          </p:cNvSpPr>
          <p:nvPr>
            <p:ph idx="1"/>
          </p:nvPr>
        </p:nvSpPr>
        <p:spPr/>
        <p:txBody>
          <a:bodyPr>
            <a:normAutofit/>
          </a:bodyPr>
          <a:lstStyle/>
          <a:p>
            <a:r>
              <a:rPr lang="es-ES" dirty="0"/>
              <a:t>Los niños con retrasos del desarrollo podrían correr riesgos específicos de lesiones.  </a:t>
            </a:r>
          </a:p>
          <a:p>
            <a:r>
              <a:rPr lang="es-ES" dirty="0"/>
              <a:t>Para obtener más información sobre los hitos del desarrollo y retrasos del desarrollo ingrese en el sitio web del CDC  </a:t>
            </a:r>
            <a:r>
              <a:rPr lang="es-ES" b="1" dirty="0"/>
              <a:t>“</a:t>
            </a:r>
            <a:r>
              <a:rPr lang="es-ES" b="1" dirty="0" err="1"/>
              <a:t>Learn</a:t>
            </a:r>
            <a:r>
              <a:rPr lang="es-ES" b="1" dirty="0"/>
              <a:t> </a:t>
            </a:r>
            <a:r>
              <a:rPr lang="es-ES" b="1" dirty="0" err="1"/>
              <a:t>the</a:t>
            </a:r>
            <a:r>
              <a:rPr lang="es-ES" b="1" dirty="0"/>
              <a:t> </a:t>
            </a:r>
            <a:r>
              <a:rPr lang="es-ES" b="1" dirty="0" err="1"/>
              <a:t>Signs</a:t>
            </a:r>
            <a:r>
              <a:rPr lang="es-ES" b="1" dirty="0"/>
              <a:t>. </a:t>
            </a:r>
            <a:r>
              <a:rPr lang="es-ES" b="1" dirty="0" err="1"/>
              <a:t>Act</a:t>
            </a:r>
            <a:r>
              <a:rPr lang="es-ES" b="1" dirty="0"/>
              <a:t> </a:t>
            </a:r>
            <a:r>
              <a:rPr lang="es-ES" b="1" dirty="0" err="1"/>
              <a:t>Early</a:t>
            </a:r>
            <a:r>
              <a:rPr lang="es-ES" b="1" dirty="0"/>
              <a:t>” (Conozca las señales. Actúe temprano)</a:t>
            </a:r>
            <a:r>
              <a:rPr lang="en-US" b="1" dirty="0"/>
              <a:t> </a:t>
            </a:r>
            <a:r>
              <a:rPr lang="en-US" dirty="0">
                <a:hlinkClick r:id="rId3"/>
              </a:rPr>
              <a:t>www.cdc.gov/ncbddd/actearly/index.html</a:t>
            </a:r>
            <a:r>
              <a:rPr lang="en-US" dirty="0"/>
              <a:t> </a:t>
            </a:r>
          </a:p>
        </p:txBody>
      </p:sp>
    </p:spTree>
    <p:custDataLst>
      <p:tags r:id="rId1"/>
    </p:custDataLst>
    <p:extLst>
      <p:ext uri="{BB962C8B-B14F-4D97-AF65-F5344CB8AC3E}">
        <p14:creationId xmlns:p14="http://schemas.microsoft.com/office/powerpoint/2010/main" val="4275446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b="1" dirty="0"/>
              <a:t>Prevención de lesiones durante la infancia</a:t>
            </a:r>
            <a:br>
              <a:rPr lang="es-ES" b="1" dirty="0"/>
            </a:br>
            <a:r>
              <a:rPr lang="es-ES" dirty="0"/>
              <a:t>Temas</a:t>
            </a:r>
          </a:p>
        </p:txBody>
      </p:sp>
      <p:sp>
        <p:nvSpPr>
          <p:cNvPr id="6" name="Content Placeholder 5"/>
          <p:cNvSpPr>
            <a:spLocks noGrp="1"/>
          </p:cNvSpPr>
          <p:nvPr>
            <p:ph sz="half" idx="1"/>
          </p:nvPr>
        </p:nvSpPr>
        <p:spPr>
          <a:xfrm>
            <a:off x="457200" y="1600200"/>
            <a:ext cx="4038600" cy="4648200"/>
          </a:xfrm>
        </p:spPr>
        <p:txBody>
          <a:bodyPr>
            <a:normAutofit fontScale="92500" lnSpcReduction="20000"/>
          </a:bodyPr>
          <a:lstStyle/>
          <a:p>
            <a:r>
              <a:rPr lang="es-ES" dirty="0"/>
              <a:t>SIDS y otras muertes infantiles relacionadas con el sueño  </a:t>
            </a:r>
          </a:p>
          <a:p>
            <a:r>
              <a:rPr lang="es-ES" dirty="0"/>
              <a:t>Síndrome del bebé zarandeado</a:t>
            </a:r>
          </a:p>
          <a:p>
            <a:r>
              <a:rPr lang="es-ES" dirty="0"/>
              <a:t>Lesión y conmoción cerebral </a:t>
            </a:r>
          </a:p>
          <a:p>
            <a:r>
              <a:rPr lang="es-ES" dirty="0"/>
              <a:t>Prevención del maltrato infantil</a:t>
            </a:r>
          </a:p>
          <a:p>
            <a:r>
              <a:rPr lang="es-ES" dirty="0"/>
              <a:t>Quemaduras y fuego</a:t>
            </a:r>
          </a:p>
          <a:p>
            <a:r>
              <a:rPr lang="es-ES" dirty="0"/>
              <a:t>Atragantamiento, estrangulamiento, asfixia</a:t>
            </a:r>
          </a:p>
          <a:p>
            <a:endParaRPr lang="en-US" dirty="0"/>
          </a:p>
          <a:p>
            <a:endParaRPr lang="en-US" dirty="0"/>
          </a:p>
        </p:txBody>
      </p:sp>
      <p:sp>
        <p:nvSpPr>
          <p:cNvPr id="7" name="Content Placeholder 6"/>
          <p:cNvSpPr>
            <a:spLocks noGrp="1"/>
          </p:cNvSpPr>
          <p:nvPr>
            <p:ph sz="half" idx="2"/>
          </p:nvPr>
        </p:nvSpPr>
        <p:spPr/>
        <p:txBody>
          <a:bodyPr>
            <a:normAutofit fontScale="92500" lnSpcReduction="20000"/>
          </a:bodyPr>
          <a:lstStyle/>
          <a:p>
            <a:r>
              <a:rPr lang="es-ES" dirty="0"/>
              <a:t>Caídas</a:t>
            </a:r>
          </a:p>
          <a:p>
            <a:r>
              <a:rPr lang="es-ES" dirty="0"/>
              <a:t>Envenenamiento</a:t>
            </a:r>
          </a:p>
          <a:p>
            <a:r>
              <a:rPr lang="es-ES" dirty="0"/>
              <a:t>Ahogamiento</a:t>
            </a:r>
          </a:p>
          <a:p>
            <a:r>
              <a:rPr lang="es-ES" dirty="0"/>
              <a:t>Los niños pequeños y los desastres</a:t>
            </a:r>
          </a:p>
          <a:p>
            <a:r>
              <a:rPr lang="es-ES" dirty="0"/>
              <a:t>Seguridad para el niño pasajero </a:t>
            </a:r>
          </a:p>
          <a:p>
            <a:r>
              <a:rPr lang="es-ES" dirty="0"/>
              <a:t>Seguridad durante las excursiones</a:t>
            </a:r>
          </a:p>
          <a:p>
            <a:r>
              <a:rPr lang="es-ES" dirty="0"/>
              <a:t>Seguridad en los autobuses escolares</a:t>
            </a:r>
          </a:p>
          <a:p>
            <a:endParaRPr lang="en-US" dirty="0"/>
          </a:p>
          <a:p>
            <a:endParaRPr lang="en-US" dirty="0"/>
          </a:p>
        </p:txBody>
      </p:sp>
    </p:spTree>
    <p:custDataLst>
      <p:tags r:id="rId1"/>
    </p:custDataLst>
    <p:extLst>
      <p:ext uri="{BB962C8B-B14F-4D97-AF65-F5344CB8AC3E}">
        <p14:creationId xmlns:p14="http://schemas.microsoft.com/office/powerpoint/2010/main" val="226834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8229600" cy="1143000"/>
          </a:xfrm>
        </p:spPr>
        <p:txBody>
          <a:bodyPr>
            <a:normAutofit fontScale="90000"/>
          </a:bodyPr>
          <a:lstStyle/>
          <a:p>
            <a:r>
              <a:rPr lang="es-ES" dirty="0"/>
              <a:t>Cómo entender las lesiones durante la infancia</a:t>
            </a:r>
            <a:endParaRPr lang="es-ES" sz="4000" dirty="0"/>
          </a:p>
        </p:txBody>
      </p:sp>
      <p:sp>
        <p:nvSpPr>
          <p:cNvPr id="3" name="Content Placeholder 2"/>
          <p:cNvSpPr>
            <a:spLocks noGrp="1"/>
          </p:cNvSpPr>
          <p:nvPr>
            <p:ph idx="1"/>
          </p:nvPr>
        </p:nvSpPr>
        <p:spPr>
          <a:xfrm>
            <a:off x="1485899" y="1981200"/>
            <a:ext cx="6172200" cy="4495800"/>
          </a:xfrm>
          <a:solidFill>
            <a:srgbClr val="F7941E">
              <a:alpha val="22000"/>
            </a:srgbClr>
          </a:solidFill>
          <a:effectLst>
            <a:softEdge rad="317500"/>
          </a:effectLst>
        </p:spPr>
        <p:txBody>
          <a:bodyPr/>
          <a:lstStyle/>
          <a:p>
            <a:pPr marL="0" indent="0" algn="ctr">
              <a:buNone/>
            </a:pPr>
            <a:endParaRPr lang="en-US" dirty="0"/>
          </a:p>
        </p:txBody>
      </p:sp>
      <p:sp>
        <p:nvSpPr>
          <p:cNvPr id="4" name="Rectangle 3"/>
          <p:cNvSpPr/>
          <p:nvPr/>
        </p:nvSpPr>
        <p:spPr>
          <a:xfrm>
            <a:off x="2286000" y="3105835"/>
            <a:ext cx="4572000" cy="646331"/>
          </a:xfrm>
          <a:prstGeom prst="rect">
            <a:avLst/>
          </a:prstGeom>
        </p:spPr>
        <p:txBody>
          <a:bodyPr>
            <a:spAutoFit/>
          </a:bodyPr>
          <a:lstStyle/>
          <a:p>
            <a:endParaRPr lang="en-US" dirty="0"/>
          </a:p>
          <a:p>
            <a:endParaRPr lang="en-US" dirty="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2421614"/>
            <a:ext cx="5181599" cy="3671888"/>
          </a:xfrm>
          <a:prstGeom prst="rect">
            <a:avLst/>
          </a:prstGeom>
          <a:noFill/>
          <a:ln>
            <a:noFill/>
          </a:ln>
        </p:spPr>
      </p:pic>
    </p:spTree>
    <p:custDataLst>
      <p:tags r:id="rId1"/>
    </p:custDataLst>
    <p:extLst>
      <p:ext uri="{BB962C8B-B14F-4D97-AF65-F5344CB8AC3E}">
        <p14:creationId xmlns:p14="http://schemas.microsoft.com/office/powerpoint/2010/main" val="2968957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458200" cy="1143000"/>
          </a:xfrm>
        </p:spPr>
        <p:txBody>
          <a:bodyPr>
            <a:normAutofit fontScale="90000"/>
          </a:bodyPr>
          <a:lstStyle/>
          <a:p>
            <a:br>
              <a:rPr lang="en-US" dirty="0"/>
            </a:br>
            <a:br>
              <a:rPr lang="en-US" dirty="0"/>
            </a:br>
            <a:r>
              <a:rPr lang="es-ES" sz="3600" b="1" dirty="0"/>
              <a:t>Síndrome de muerte infantil súbita (SIDS) y otras muertes infantiles relacionadas con el sueño</a:t>
            </a:r>
            <a:br>
              <a:rPr lang="es-ES" b="1" dirty="0"/>
            </a:br>
            <a:br>
              <a:rPr lang="en-US" dirty="0"/>
            </a:br>
            <a:endParaRPr lang="en-US" dirty="0"/>
          </a:p>
        </p:txBody>
      </p:sp>
      <p:sp>
        <p:nvSpPr>
          <p:cNvPr id="5" name="Content Placeholder 4"/>
          <p:cNvSpPr>
            <a:spLocks noGrp="1"/>
          </p:cNvSpPr>
          <p:nvPr>
            <p:ph idx="1"/>
          </p:nvPr>
        </p:nvSpPr>
        <p:spPr/>
        <p:txBody>
          <a:bodyPr>
            <a:normAutofit fontScale="92500" lnSpcReduction="20000"/>
          </a:bodyPr>
          <a:lstStyle/>
          <a:p>
            <a:r>
              <a:rPr lang="es-ES" dirty="0"/>
              <a:t>SIDS se refiere a la muerte de un bebé menor de 1 año que no tiene explicación después de una investigación exhaustiva del lugar, autopsia y revisión de la historia clínica. </a:t>
            </a:r>
          </a:p>
          <a:p>
            <a:r>
              <a:rPr lang="es-ES" dirty="0"/>
              <a:t>El noventa por ciento de las muertes por SIDS ocurren antes de que un bebé cumpla los 6 meses, y llega a su punto más alto entre 1 y 4 meses.</a:t>
            </a:r>
          </a:p>
          <a:p>
            <a:r>
              <a:rPr lang="es-ES" dirty="0"/>
              <a:t>Otras muertes infantiles relacionadas con el sueño incluyen el ahogamiento, asfixia, atrapamiento y estrangulamiento.</a:t>
            </a:r>
          </a:p>
          <a:p>
            <a:endParaRPr lang="en-US" dirty="0"/>
          </a:p>
        </p:txBody>
      </p:sp>
    </p:spTree>
    <p:custDataLst>
      <p:tags r:id="rId1"/>
    </p:custDataLst>
    <p:extLst>
      <p:ext uri="{BB962C8B-B14F-4D97-AF65-F5344CB8AC3E}">
        <p14:creationId xmlns:p14="http://schemas.microsoft.com/office/powerpoint/2010/main" val="3363877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a:t>SIDS y el cuidado infantil</a:t>
            </a:r>
          </a:p>
        </p:txBody>
      </p:sp>
      <p:sp>
        <p:nvSpPr>
          <p:cNvPr id="6" name="Content Placeholder 5"/>
          <p:cNvSpPr>
            <a:spLocks noGrp="1"/>
          </p:cNvSpPr>
          <p:nvPr>
            <p:ph idx="1"/>
          </p:nvPr>
        </p:nvSpPr>
        <p:spPr/>
        <p:txBody>
          <a:bodyPr>
            <a:normAutofit fontScale="92500" lnSpcReduction="20000"/>
          </a:bodyPr>
          <a:lstStyle/>
          <a:p>
            <a:pPr marL="0" indent="0">
              <a:buNone/>
            </a:pPr>
            <a:r>
              <a:rPr lang="es-ES" dirty="0"/>
              <a:t>Estudios muestran que las muertes infantiles inesperadas en guarderías </a:t>
            </a:r>
            <a:r>
              <a:rPr lang="es-ES" dirty="0">
                <a:solidFill>
                  <a:srgbClr val="0072BC"/>
                </a:solidFill>
              </a:rPr>
              <a:t>tenían</a:t>
            </a:r>
            <a:r>
              <a:rPr lang="es-ES" dirty="0"/>
              <a:t> </a:t>
            </a:r>
            <a:r>
              <a:rPr lang="es-ES" dirty="0">
                <a:solidFill>
                  <a:srgbClr val="0072BC"/>
                </a:solidFill>
              </a:rPr>
              <a:t>más propensión</a:t>
            </a:r>
            <a:r>
              <a:rPr lang="es-ES" dirty="0"/>
              <a:t> </a:t>
            </a:r>
            <a:r>
              <a:rPr lang="es-ES" dirty="0">
                <a:solidFill>
                  <a:srgbClr val="0072BC"/>
                </a:solidFill>
              </a:rPr>
              <a:t>a pasar durante la primera semana.</a:t>
            </a:r>
            <a:r>
              <a:rPr lang="es-ES" dirty="0"/>
              <a:t> Los bebés corren mayor riesgo cuando:</a:t>
            </a:r>
          </a:p>
          <a:p>
            <a:pPr marL="514350" indent="-514350">
              <a:buFont typeface="+mj-lt"/>
              <a:buAutoNum type="arabicPeriod"/>
            </a:pPr>
            <a:r>
              <a:rPr lang="es-ES" dirty="0"/>
              <a:t>están acostumbrados a dormir boca arriba en su hogar, y se les duerme boca abajo mientras están en la guardería.</a:t>
            </a:r>
          </a:p>
          <a:p>
            <a:pPr marL="514350" indent="-514350">
              <a:buFont typeface="+mj-lt"/>
              <a:buAutoNum type="arabicPeriod"/>
            </a:pPr>
            <a:r>
              <a:rPr lang="es-ES" dirty="0"/>
              <a:t>se les permite dormir en un ambiente poco seguro para dormir en una guardería (por ejemplo: un asiento infantil para auto, carriola, futón, almohada o silla saco </a:t>
            </a:r>
            <a:r>
              <a:rPr lang="es-ES" i="1" dirty="0"/>
              <a:t>(</a:t>
            </a:r>
            <a:r>
              <a:rPr lang="es-ES" i="1" dirty="0" err="1"/>
              <a:t>bean</a:t>
            </a:r>
            <a:r>
              <a:rPr lang="es-ES" i="1" dirty="0"/>
              <a:t> bag)</a:t>
            </a:r>
            <a:r>
              <a:rPr lang="es-ES" dirty="0"/>
              <a:t>.</a:t>
            </a:r>
          </a:p>
          <a:p>
            <a:endParaRPr lang="es-ES" dirty="0"/>
          </a:p>
          <a:p>
            <a:endParaRPr lang="es-ES" dirty="0"/>
          </a:p>
        </p:txBody>
      </p:sp>
    </p:spTree>
    <p:custDataLst>
      <p:tags r:id="rId1"/>
    </p:custDataLst>
    <p:extLst>
      <p:ext uri="{BB962C8B-B14F-4D97-AF65-F5344CB8AC3E}">
        <p14:creationId xmlns:p14="http://schemas.microsoft.com/office/powerpoint/2010/main" val="2733734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228600" y="5625346"/>
            <a:ext cx="8915400" cy="646331"/>
          </a:xfrm>
          <a:prstGeom prst="rect">
            <a:avLst/>
          </a:prstGeom>
          <a:noFill/>
        </p:spPr>
        <p:txBody>
          <a:bodyPr wrap="square" rtlCol="0">
            <a:spAutoFit/>
          </a:bodyPr>
          <a:lstStyle/>
          <a:p>
            <a:r>
              <a:rPr lang="es-ES" dirty="0"/>
              <a:t>Instituto Nacional de Salud Infantil y Desarrollo Humano (NICHD) Eunice Kennedy </a:t>
            </a:r>
            <a:r>
              <a:rPr lang="es-ES" dirty="0" err="1"/>
              <a:t>Shriver</a:t>
            </a:r>
            <a:r>
              <a:rPr lang="es-ES" dirty="0"/>
              <a:t> , NIH, HHS; </a:t>
            </a:r>
            <a:r>
              <a:rPr lang="es-ES" u="sng" dirty="0">
                <a:hlinkClick r:id="rId4"/>
              </a:rPr>
              <a:t>http://www.nichd.nih.gov</a:t>
            </a:r>
            <a:r>
              <a:rPr lang="es-ES" dirty="0"/>
              <a:t>. </a:t>
            </a:r>
          </a:p>
        </p:txBody>
      </p:sp>
      <p:pic>
        <p:nvPicPr>
          <p:cNvPr id="2051" name="Picture 3" descr="O:\CCHP\CA SIDS Program\logos mailing labels photos etc\NICHD high resolution photos\007_DasguptaFamily0601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9692" b="18275"/>
          <a:stretch/>
        </p:blipFill>
        <p:spPr bwMode="auto">
          <a:xfrm>
            <a:off x="1900428" y="304800"/>
            <a:ext cx="5343144" cy="5130316"/>
          </a:xfrm>
          <a:prstGeom prst="rect">
            <a:avLst/>
          </a:prstGeom>
          <a:noFill/>
          <a:ln>
            <a:solidFill>
              <a:srgbClr val="0072BC"/>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57939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Cómo reducir el riesgo de SIDS en una guardería infantil </a:t>
            </a:r>
          </a:p>
        </p:txBody>
      </p:sp>
      <p:sp>
        <p:nvSpPr>
          <p:cNvPr id="3" name="Content Placeholder 2"/>
          <p:cNvSpPr>
            <a:spLocks noGrp="1"/>
          </p:cNvSpPr>
          <p:nvPr>
            <p:ph idx="1"/>
          </p:nvPr>
        </p:nvSpPr>
        <p:spPr/>
        <p:txBody>
          <a:bodyPr>
            <a:normAutofit fontScale="85000" lnSpcReduction="10000"/>
          </a:bodyPr>
          <a:lstStyle/>
          <a:p>
            <a:r>
              <a:rPr lang="es-ES" dirty="0"/>
              <a:t>Siempre </a:t>
            </a:r>
            <a:r>
              <a:rPr lang="es-ES" dirty="0">
                <a:solidFill>
                  <a:srgbClr val="0072BC"/>
                </a:solidFill>
              </a:rPr>
              <a:t>duerma a los bebés boca arriba </a:t>
            </a:r>
            <a:r>
              <a:rPr lang="es-ES" dirty="0"/>
              <a:t>hasta que cumplan 1 año.</a:t>
            </a:r>
          </a:p>
          <a:p>
            <a:r>
              <a:rPr lang="es-ES" dirty="0"/>
              <a:t>Duerma a los bebés en un </a:t>
            </a:r>
            <a:r>
              <a:rPr lang="es-ES" dirty="0">
                <a:solidFill>
                  <a:srgbClr val="0072BC"/>
                </a:solidFill>
              </a:rPr>
              <a:t>colchón firme</a:t>
            </a:r>
            <a:r>
              <a:rPr lang="es-ES" dirty="0"/>
              <a:t>, con una </a:t>
            </a:r>
            <a:r>
              <a:rPr lang="es-ES" dirty="0">
                <a:solidFill>
                  <a:srgbClr val="0072BC"/>
                </a:solidFill>
              </a:rPr>
              <a:t>sábana ajustada</a:t>
            </a:r>
            <a:r>
              <a:rPr lang="es-ES" dirty="0"/>
              <a:t>, en una cuna o corral para juegos que cumpla las </a:t>
            </a:r>
            <a:r>
              <a:rPr lang="es-ES" dirty="0">
                <a:solidFill>
                  <a:srgbClr val="0072BC"/>
                </a:solidFill>
              </a:rPr>
              <a:t>normas de seguridad </a:t>
            </a:r>
            <a:r>
              <a:rPr lang="es-ES" dirty="0"/>
              <a:t>de la Comisión de Seguridad de Productos del Consumidor (</a:t>
            </a:r>
            <a:r>
              <a:rPr lang="es-ES" dirty="0" err="1"/>
              <a:t>Consumer</a:t>
            </a:r>
            <a:r>
              <a:rPr lang="es-ES" dirty="0"/>
              <a:t> </a:t>
            </a:r>
            <a:r>
              <a:rPr lang="es-ES" dirty="0" err="1"/>
              <a:t>Product</a:t>
            </a:r>
            <a:r>
              <a:rPr lang="es-ES" dirty="0"/>
              <a:t> Safety </a:t>
            </a:r>
            <a:r>
              <a:rPr lang="es-ES" dirty="0" err="1"/>
              <a:t>Commission</a:t>
            </a:r>
            <a:r>
              <a:rPr lang="es-ES" dirty="0"/>
              <a:t>, </a:t>
            </a:r>
            <a:r>
              <a:rPr lang="es-ES" dirty="0">
                <a:solidFill>
                  <a:srgbClr val="0072BC"/>
                </a:solidFill>
              </a:rPr>
              <a:t>CPSC)</a:t>
            </a:r>
            <a:r>
              <a:rPr lang="es-ES" dirty="0"/>
              <a:t>.</a:t>
            </a:r>
          </a:p>
          <a:p>
            <a:r>
              <a:rPr lang="es-ES" dirty="0">
                <a:solidFill>
                  <a:srgbClr val="0072BC"/>
                </a:solidFill>
              </a:rPr>
              <a:t>Mantenga la cuna sin </a:t>
            </a:r>
            <a:r>
              <a:rPr lang="es-ES" dirty="0"/>
              <a:t>juguetes, móviles, objetos suaves, muñecos de peluche, almohadas, protectores acojinados para cunas, cobijas, aparatos de posicionamiento y ropa de cama adicional.</a:t>
            </a:r>
          </a:p>
          <a:p>
            <a:endParaRPr lang="es-ES" dirty="0"/>
          </a:p>
        </p:txBody>
      </p:sp>
    </p:spTree>
    <p:custDataLst>
      <p:tags r:id="rId1"/>
    </p:custDataLst>
    <p:extLst>
      <p:ext uri="{BB962C8B-B14F-4D97-AF65-F5344CB8AC3E}">
        <p14:creationId xmlns:p14="http://schemas.microsoft.com/office/powerpoint/2010/main" val="92699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Cómo reducir el riesgo de SIDS en una guardería infantil </a:t>
            </a:r>
            <a:endParaRPr lang="en-US" dirty="0"/>
          </a:p>
        </p:txBody>
      </p:sp>
      <p:sp>
        <p:nvSpPr>
          <p:cNvPr id="3" name="Content Placeholder 2"/>
          <p:cNvSpPr>
            <a:spLocks noGrp="1"/>
          </p:cNvSpPr>
          <p:nvPr>
            <p:ph idx="1"/>
          </p:nvPr>
        </p:nvSpPr>
        <p:spPr/>
        <p:txBody>
          <a:bodyPr>
            <a:normAutofit fontScale="85000" lnSpcReduction="10000"/>
          </a:bodyPr>
          <a:lstStyle/>
          <a:p>
            <a:r>
              <a:rPr lang="es-ES" dirty="0">
                <a:solidFill>
                  <a:srgbClr val="0072BC"/>
                </a:solidFill>
              </a:rPr>
              <a:t>No ponga demasiada ropa a los bebés</a:t>
            </a:r>
            <a:r>
              <a:rPr lang="es-ES" dirty="0"/>
              <a:t>:</a:t>
            </a:r>
            <a:r>
              <a:rPr lang="es-ES" dirty="0">
                <a:solidFill>
                  <a:srgbClr val="0072BC"/>
                </a:solidFill>
              </a:rPr>
              <a:t> </a:t>
            </a:r>
            <a:r>
              <a:rPr lang="es-ES" dirty="0">
                <a:solidFill>
                  <a:srgbClr val="003473"/>
                </a:solidFill>
              </a:rPr>
              <a:t>no más de una capa adicional que un adulto</a:t>
            </a:r>
            <a:r>
              <a:rPr lang="es-ES" dirty="0"/>
              <a:t>. Mantenga la cabeza del bebé descubierta</a:t>
            </a:r>
            <a:r>
              <a:rPr lang="es-ES" dirty="0">
                <a:solidFill>
                  <a:srgbClr val="FF0000"/>
                </a:solidFill>
              </a:rPr>
              <a:t> </a:t>
            </a:r>
            <a:r>
              <a:rPr lang="es-ES" dirty="0"/>
              <a:t>al dormir. </a:t>
            </a:r>
            <a:r>
              <a:rPr lang="es-ES" dirty="0">
                <a:solidFill>
                  <a:srgbClr val="0072BC"/>
                </a:solidFill>
              </a:rPr>
              <a:t>Quite los baberos y la ropa con capuchas.</a:t>
            </a:r>
          </a:p>
          <a:p>
            <a:r>
              <a:rPr lang="es-ES" dirty="0"/>
              <a:t>Si se necesita calor adicional para dormir, puede utilizarse </a:t>
            </a:r>
            <a:r>
              <a:rPr lang="es-ES" dirty="0">
                <a:solidFill>
                  <a:srgbClr val="0072BC"/>
                </a:solidFill>
              </a:rPr>
              <a:t>una cobija liviana o saco para dormir de una pieza. </a:t>
            </a:r>
          </a:p>
          <a:p>
            <a:r>
              <a:rPr lang="es-ES" dirty="0">
                <a:solidFill>
                  <a:srgbClr val="0072BC"/>
                </a:solidFill>
              </a:rPr>
              <a:t>Ventile</a:t>
            </a:r>
            <a:r>
              <a:rPr lang="es-ES" dirty="0"/>
              <a:t> el área para dormir. Mantenga la temperatura cómoda para un adulto con ropa ligera. </a:t>
            </a:r>
          </a:p>
          <a:p>
            <a:r>
              <a:rPr lang="es-ES" dirty="0"/>
              <a:t>Observe atentamente a los bebés mientras duermen, tanto poniendo atención a la vista como al sonido.</a:t>
            </a:r>
          </a:p>
        </p:txBody>
      </p:sp>
    </p:spTree>
    <p:custDataLst>
      <p:tags r:id="rId1"/>
    </p:custDataLst>
    <p:extLst>
      <p:ext uri="{BB962C8B-B14F-4D97-AF65-F5344CB8AC3E}">
        <p14:creationId xmlns:p14="http://schemas.microsoft.com/office/powerpoint/2010/main" val="1991530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Cómo reducir el riesgo de SIDS en una guardería infantil </a:t>
            </a:r>
            <a:endParaRPr lang="en-US" dirty="0"/>
          </a:p>
        </p:txBody>
      </p:sp>
      <p:sp>
        <p:nvSpPr>
          <p:cNvPr id="3" name="Content Placeholder 2"/>
          <p:cNvSpPr>
            <a:spLocks noGrp="1"/>
          </p:cNvSpPr>
          <p:nvPr>
            <p:ph idx="1"/>
          </p:nvPr>
        </p:nvSpPr>
        <p:spPr/>
        <p:txBody>
          <a:bodyPr>
            <a:normAutofit fontScale="92500" lnSpcReduction="20000"/>
          </a:bodyPr>
          <a:lstStyle/>
          <a:p>
            <a:r>
              <a:rPr lang="es-ES" dirty="0"/>
              <a:t>No permita que los bebés se duerman en un </a:t>
            </a:r>
            <a:r>
              <a:rPr lang="es-ES" dirty="0">
                <a:solidFill>
                  <a:srgbClr val="0072BC"/>
                </a:solidFill>
              </a:rPr>
              <a:t>sofá/sillón, cojín de sillón, cama, almohada o en un asiento infantil para auto, carriola, columpio o silla mecedora</a:t>
            </a:r>
            <a:r>
              <a:rPr lang="es-ES" dirty="0"/>
              <a:t>. </a:t>
            </a:r>
          </a:p>
          <a:p>
            <a:r>
              <a:rPr lang="es-ES" dirty="0"/>
              <a:t>Si un bebé se queda dormido en otro lugar que no sea una cuna, </a:t>
            </a:r>
            <a:r>
              <a:rPr lang="es-ES" dirty="0">
                <a:solidFill>
                  <a:srgbClr val="0072BC"/>
                </a:solidFill>
              </a:rPr>
              <a:t>mueva al bebé a una cuna de inmediato</a:t>
            </a:r>
            <a:r>
              <a:rPr lang="es-ES" dirty="0"/>
              <a:t>.  </a:t>
            </a:r>
          </a:p>
          <a:p>
            <a:r>
              <a:rPr lang="es-ES" dirty="0"/>
              <a:t>Si un bebé llega dormido en un asiento infantil para auto, muévalo a una cuna de inmediato.</a:t>
            </a:r>
          </a:p>
          <a:p>
            <a:r>
              <a:rPr lang="es-ES" dirty="0"/>
              <a:t>Ponga las cunas a </a:t>
            </a:r>
            <a:r>
              <a:rPr lang="es-ES" dirty="0">
                <a:solidFill>
                  <a:srgbClr val="0072BC"/>
                </a:solidFill>
              </a:rPr>
              <a:t>tres pies de distancia </a:t>
            </a:r>
            <a:r>
              <a:rPr lang="es-ES" dirty="0"/>
              <a:t>con </a:t>
            </a:r>
            <a:r>
              <a:rPr lang="es-ES" dirty="0">
                <a:solidFill>
                  <a:srgbClr val="0072BC"/>
                </a:solidFill>
              </a:rPr>
              <a:t>un bebé </a:t>
            </a:r>
            <a:r>
              <a:rPr lang="es-ES" dirty="0"/>
              <a:t>por cuna. </a:t>
            </a:r>
          </a:p>
          <a:p>
            <a:endParaRPr lang="es-ES" dirty="0"/>
          </a:p>
          <a:p>
            <a:pPr marL="0" indent="0">
              <a:buNone/>
            </a:pPr>
            <a:endParaRPr lang="es-ES" dirty="0"/>
          </a:p>
        </p:txBody>
      </p:sp>
    </p:spTree>
    <p:custDataLst>
      <p:tags r:id="rId1"/>
    </p:custDataLst>
    <p:extLst>
      <p:ext uri="{BB962C8B-B14F-4D97-AF65-F5344CB8AC3E}">
        <p14:creationId xmlns:p14="http://schemas.microsoft.com/office/powerpoint/2010/main" val="561312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Cómo reducir el riesgo de SIDS en una guardería infantil </a:t>
            </a:r>
            <a:endParaRPr lang="en-US" dirty="0"/>
          </a:p>
        </p:txBody>
      </p:sp>
      <p:sp>
        <p:nvSpPr>
          <p:cNvPr id="3" name="Content Placeholder 2"/>
          <p:cNvSpPr>
            <a:spLocks noGrp="1"/>
          </p:cNvSpPr>
          <p:nvPr>
            <p:ph idx="1"/>
          </p:nvPr>
        </p:nvSpPr>
        <p:spPr>
          <a:xfrm>
            <a:off x="457200" y="1371600"/>
            <a:ext cx="8229600" cy="4754563"/>
          </a:xfrm>
        </p:spPr>
        <p:txBody>
          <a:bodyPr>
            <a:normAutofit fontScale="40000" lnSpcReduction="20000"/>
          </a:bodyPr>
          <a:lstStyle/>
          <a:p>
            <a:pPr marL="0" indent="0">
              <a:buNone/>
            </a:pPr>
            <a:endParaRPr lang="en-US" sz="4400" dirty="0"/>
          </a:p>
          <a:p>
            <a:r>
              <a:rPr lang="es-ES" sz="8600" dirty="0"/>
              <a:t>Si uno de los padres se lo proporciona, bríndele al bebé un </a:t>
            </a:r>
            <a:r>
              <a:rPr lang="es-ES" sz="8600" dirty="0">
                <a:solidFill>
                  <a:srgbClr val="0072BC"/>
                </a:solidFill>
              </a:rPr>
              <a:t>chupete </a:t>
            </a:r>
            <a:r>
              <a:rPr lang="es-ES" sz="8600" dirty="0"/>
              <a:t>para dormir. </a:t>
            </a:r>
          </a:p>
          <a:p>
            <a:r>
              <a:rPr lang="es-ES" sz="8600" dirty="0"/>
              <a:t>No </a:t>
            </a:r>
            <a:r>
              <a:rPr lang="es-ES" sz="8600" dirty="0">
                <a:solidFill>
                  <a:srgbClr val="0072BC"/>
                </a:solidFill>
              </a:rPr>
              <a:t>asegure chupetes </a:t>
            </a:r>
            <a:r>
              <a:rPr lang="es-ES" sz="8600" dirty="0"/>
              <a:t>a la ropa de los bebés.</a:t>
            </a:r>
          </a:p>
          <a:p>
            <a:r>
              <a:rPr lang="es-ES" sz="8600" dirty="0"/>
              <a:t>Cuando los bebés puedan </a:t>
            </a:r>
            <a:r>
              <a:rPr lang="es-ES" sz="8600" dirty="0">
                <a:solidFill>
                  <a:srgbClr val="0072BC"/>
                </a:solidFill>
              </a:rPr>
              <a:t>rodarse de lado a lado o de atrás hacia adelante</a:t>
            </a:r>
            <a:r>
              <a:rPr lang="es-ES" sz="8600" dirty="0"/>
              <a:t>, duérmalos boca arriba y déjelos que se acomoden en la posición que prefieran. </a:t>
            </a:r>
          </a:p>
          <a:p>
            <a:endParaRPr lang="en-US" dirty="0"/>
          </a:p>
          <a:p>
            <a:endParaRPr lang="en-US" dirty="0"/>
          </a:p>
        </p:txBody>
      </p:sp>
    </p:spTree>
    <p:custDataLst>
      <p:tags r:id="rId1"/>
    </p:custDataLst>
    <p:extLst>
      <p:ext uri="{BB962C8B-B14F-4D97-AF65-F5344CB8AC3E}">
        <p14:creationId xmlns:p14="http://schemas.microsoft.com/office/powerpoint/2010/main" val="3424338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Cómo reducir el riesgo de SIDS en una guardería infantil </a:t>
            </a:r>
            <a:endParaRPr lang="en-US" dirty="0"/>
          </a:p>
        </p:txBody>
      </p:sp>
      <p:sp>
        <p:nvSpPr>
          <p:cNvPr id="3" name="Content Placeholder 2"/>
          <p:cNvSpPr>
            <a:spLocks noGrp="1"/>
          </p:cNvSpPr>
          <p:nvPr>
            <p:ph idx="1"/>
          </p:nvPr>
        </p:nvSpPr>
        <p:spPr/>
        <p:txBody>
          <a:bodyPr/>
          <a:lstStyle/>
          <a:p>
            <a:r>
              <a:rPr lang="es-ES" dirty="0"/>
              <a:t>Mantenga su programa de cuidado infantil </a:t>
            </a:r>
            <a:r>
              <a:rPr lang="es-ES" dirty="0">
                <a:solidFill>
                  <a:srgbClr val="0072BC"/>
                </a:solidFill>
              </a:rPr>
              <a:t>libre de humo</a:t>
            </a:r>
            <a:r>
              <a:rPr lang="es-ES" dirty="0"/>
              <a:t>.</a:t>
            </a:r>
          </a:p>
          <a:p>
            <a:r>
              <a:rPr lang="es-ES" dirty="0"/>
              <a:t>Apoye a las familias que </a:t>
            </a:r>
            <a:r>
              <a:rPr lang="es-ES" dirty="0">
                <a:solidFill>
                  <a:srgbClr val="0072BC"/>
                </a:solidFill>
              </a:rPr>
              <a:t>amamantan</a:t>
            </a:r>
            <a:r>
              <a:rPr lang="es-ES" dirty="0"/>
              <a:t>.</a:t>
            </a:r>
          </a:p>
          <a:p>
            <a:r>
              <a:rPr lang="es-ES" dirty="0"/>
              <a:t>Proporcione </a:t>
            </a:r>
            <a:r>
              <a:rPr lang="es-ES" dirty="0">
                <a:solidFill>
                  <a:srgbClr val="0072BC"/>
                </a:solidFill>
              </a:rPr>
              <a:t>“tiempo de pancita” supervisado.</a:t>
            </a:r>
          </a:p>
          <a:p>
            <a:endParaRPr lang="es-ES" dirty="0"/>
          </a:p>
        </p:txBody>
      </p:sp>
      <p:pic>
        <p:nvPicPr>
          <p:cNvPr id="4" name="Picture 3" descr="File:No smoking symbol.sv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2972" y="3733800"/>
            <a:ext cx="2218055" cy="2218055"/>
          </a:xfrm>
          <a:prstGeom prst="rect">
            <a:avLst/>
          </a:prstGeom>
          <a:noFill/>
          <a:ln>
            <a:noFill/>
          </a:ln>
        </p:spPr>
      </p:pic>
    </p:spTree>
    <p:custDataLst>
      <p:tags r:id="rId1"/>
    </p:custDataLst>
    <p:extLst>
      <p:ext uri="{BB962C8B-B14F-4D97-AF65-F5344CB8AC3E}">
        <p14:creationId xmlns:p14="http://schemas.microsoft.com/office/powerpoint/2010/main" val="1589224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CCHP\CA SIDS Program\logos mailing labels photos etc\NICHD high resolution photos\DSC_35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0"/>
            <a:ext cx="7620000" cy="5472946"/>
          </a:xfrm>
          <a:prstGeom prst="rect">
            <a:avLst/>
          </a:prstGeom>
          <a:noFill/>
          <a:ln>
            <a:solidFill>
              <a:srgbClr val="0072BC"/>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267200"/>
            <a:ext cx="8229600" cy="1143000"/>
          </a:xfrm>
        </p:spPr>
        <p:txBody>
          <a:bodyPr/>
          <a:lstStyle/>
          <a:p>
            <a:r>
              <a:rPr lang="es-ES" dirty="0">
                <a:solidFill>
                  <a:schemeClr val="bg1"/>
                </a:solidFill>
              </a:rPr>
              <a:t>Tiempo de pancita</a:t>
            </a:r>
          </a:p>
        </p:txBody>
      </p:sp>
      <p:sp>
        <p:nvSpPr>
          <p:cNvPr id="4" name="TextBox 3"/>
          <p:cNvSpPr txBox="1"/>
          <p:nvPr/>
        </p:nvSpPr>
        <p:spPr>
          <a:xfrm>
            <a:off x="228600" y="5625346"/>
            <a:ext cx="8915400" cy="646331"/>
          </a:xfrm>
          <a:prstGeom prst="rect">
            <a:avLst/>
          </a:prstGeom>
          <a:noFill/>
        </p:spPr>
        <p:txBody>
          <a:bodyPr wrap="square" rtlCol="0">
            <a:spAutoFit/>
          </a:bodyPr>
          <a:lstStyle/>
          <a:p>
            <a:r>
              <a:rPr lang="es-ES" dirty="0"/>
              <a:t>Instituto Nacional de Salud Infantil y Desarrollo Humano (NICHD) Eunice Kennedy </a:t>
            </a:r>
            <a:r>
              <a:rPr lang="es-ES" dirty="0" err="1"/>
              <a:t>Shriver</a:t>
            </a:r>
            <a:r>
              <a:rPr lang="es-ES" dirty="0"/>
              <a:t> , NIH, HHS; </a:t>
            </a:r>
            <a:r>
              <a:rPr lang="es-ES" u="sng" dirty="0">
                <a:hlinkClick r:id="rId5"/>
              </a:rPr>
              <a:t>http://www.nichd.nih.gov</a:t>
            </a:r>
            <a:r>
              <a:rPr lang="en-US" dirty="0"/>
              <a:t>. </a:t>
            </a:r>
          </a:p>
        </p:txBody>
      </p:sp>
    </p:spTree>
    <p:custDataLst>
      <p:tags r:id="rId1"/>
    </p:custDataLst>
    <p:extLst>
      <p:ext uri="{BB962C8B-B14F-4D97-AF65-F5344CB8AC3E}">
        <p14:creationId xmlns:p14="http://schemas.microsoft.com/office/powerpoint/2010/main" val="1269840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descr="O:\CCHP\CA SIDS Program\logos mailing labels photos etc\NICHD high resolution photos\back sleep position anatomy labeled med 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320" y="77986"/>
            <a:ext cx="5547360" cy="5547360"/>
          </a:xfrm>
          <a:prstGeom prst="rect">
            <a:avLst/>
          </a:prstGeom>
          <a:noFill/>
          <a:ln>
            <a:solidFill>
              <a:srgbClr val="0072BC"/>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5625346"/>
            <a:ext cx="8915400" cy="646331"/>
          </a:xfrm>
          <a:prstGeom prst="rect">
            <a:avLst/>
          </a:prstGeom>
          <a:noFill/>
        </p:spPr>
        <p:txBody>
          <a:bodyPr wrap="square" rtlCol="0">
            <a:spAutoFit/>
          </a:bodyPr>
          <a:lstStyle/>
          <a:p>
            <a:r>
              <a:rPr lang="es-ES" dirty="0"/>
              <a:t>Instituto Nacional de Salud Infantil y Desarrollo Humano (NICHD) Eunice Kennedy </a:t>
            </a:r>
            <a:r>
              <a:rPr lang="es-ES" dirty="0" err="1"/>
              <a:t>Shriver</a:t>
            </a:r>
            <a:r>
              <a:rPr lang="es-ES" dirty="0"/>
              <a:t> , NIH, HHS; </a:t>
            </a:r>
            <a:r>
              <a:rPr lang="es-ES" u="sng" dirty="0">
                <a:hlinkClick r:id="rId5"/>
              </a:rPr>
              <a:t>http://www.nichd.nih.gov</a:t>
            </a:r>
            <a:r>
              <a:rPr lang="en-US" dirty="0"/>
              <a:t>. </a:t>
            </a:r>
          </a:p>
        </p:txBody>
      </p:sp>
    </p:spTree>
    <p:custDataLst>
      <p:tags r:id="rId1"/>
    </p:custDataLst>
    <p:extLst>
      <p:ext uri="{BB962C8B-B14F-4D97-AF65-F5344CB8AC3E}">
        <p14:creationId xmlns:p14="http://schemas.microsoft.com/office/powerpoint/2010/main" val="3696313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¿En dónde se lesionan los niños?</a:t>
            </a:r>
          </a:p>
        </p:txBody>
      </p:sp>
      <p:sp>
        <p:nvSpPr>
          <p:cNvPr id="3" name="Content Placeholder 2"/>
          <p:cNvSpPr>
            <a:spLocks noGrp="1"/>
          </p:cNvSpPr>
          <p:nvPr>
            <p:ph idx="1"/>
          </p:nvPr>
        </p:nvSpPr>
        <p:spPr/>
        <p:txBody>
          <a:bodyPr>
            <a:normAutofit lnSpcReduction="10000"/>
          </a:bodyPr>
          <a:lstStyle/>
          <a:p>
            <a:r>
              <a:rPr lang="es-ES" dirty="0"/>
              <a:t>La mayoría de las lesiones ocurren en el área de juegos, las cuales representan el 50 a 60% de todas las lesiones en los entornos de cuidado infantil.</a:t>
            </a:r>
          </a:p>
          <a:p>
            <a:r>
              <a:rPr lang="es-ES" dirty="0"/>
              <a:t>A menudo se ven implicados los muebles, escaleras, ventanas o riesgos de deslizarse y tropezarse.</a:t>
            </a:r>
          </a:p>
          <a:p>
            <a:r>
              <a:rPr lang="es-ES" dirty="0"/>
              <a:t>Las lesiones ocurren en y alrededor de autos y otros vehículos.</a:t>
            </a:r>
          </a:p>
          <a:p>
            <a:pPr marL="0" indent="0">
              <a:buNone/>
            </a:pPr>
            <a:endParaRPr lang="es-ES" dirty="0"/>
          </a:p>
        </p:txBody>
      </p:sp>
    </p:spTree>
    <p:custDataLst>
      <p:tags r:id="rId1"/>
    </p:custDataLst>
    <p:extLst>
      <p:ext uri="{BB962C8B-B14F-4D97-AF65-F5344CB8AC3E}">
        <p14:creationId xmlns:p14="http://schemas.microsoft.com/office/powerpoint/2010/main" val="2227508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¿Qué tal envolver en una sábana?</a:t>
            </a:r>
          </a:p>
        </p:txBody>
      </p:sp>
      <p:sp>
        <p:nvSpPr>
          <p:cNvPr id="5" name="Content Placeholder 4"/>
          <p:cNvSpPr>
            <a:spLocks noGrp="1"/>
          </p:cNvSpPr>
          <p:nvPr>
            <p:ph idx="1"/>
          </p:nvPr>
        </p:nvSpPr>
        <p:spPr/>
        <p:txBody>
          <a:bodyPr>
            <a:normAutofit fontScale="92500" lnSpcReduction="20000"/>
          </a:bodyPr>
          <a:lstStyle/>
          <a:p>
            <a:r>
              <a:rPr lang="es-ES" dirty="0"/>
              <a:t>Aunque a algunos recién nacidos y bebés pequeños podría envolvérseles en una sábana para dormirlos en casa, </a:t>
            </a:r>
            <a:r>
              <a:rPr lang="es-ES" i="1" dirty="0"/>
              <a:t>esto</a:t>
            </a:r>
            <a:r>
              <a:rPr lang="es-ES" dirty="0"/>
              <a:t> </a:t>
            </a:r>
            <a:r>
              <a:rPr lang="es-ES" i="1" dirty="0"/>
              <a:t>no es necesario ni recomendable en los programas de cuidado infantil.  </a:t>
            </a:r>
          </a:p>
          <a:p>
            <a:r>
              <a:rPr lang="es-ES" dirty="0"/>
              <a:t>El riesgo de morir es alto si a los bebés envueltos se les pone boca abajo o si se ruedan boca abajo. </a:t>
            </a:r>
          </a:p>
          <a:p>
            <a:r>
              <a:rPr lang="es-ES" dirty="0"/>
              <a:t>En la casa de un niño, no se le debe envolver una vez que este muestre indicios de tratar de rodarse (por lo general antes de que un bebé tenga 3 meses).</a:t>
            </a:r>
          </a:p>
        </p:txBody>
      </p:sp>
    </p:spTree>
    <p:custDataLst>
      <p:tags r:id="rId1"/>
    </p:custDataLst>
    <p:extLst>
      <p:ext uri="{BB962C8B-B14F-4D97-AF65-F5344CB8AC3E}">
        <p14:creationId xmlns:p14="http://schemas.microsoft.com/office/powerpoint/2010/main" val="3767580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br>
            <a:r>
              <a:rPr lang="es-ES" dirty="0"/>
              <a:t>Síndrome del bebé zarandeado</a:t>
            </a:r>
            <a:br>
              <a:rPr lang="en-US" dirty="0"/>
            </a:br>
            <a:endParaRPr lang="en-US" dirty="0"/>
          </a:p>
        </p:txBody>
      </p:sp>
      <p:sp>
        <p:nvSpPr>
          <p:cNvPr id="6" name="Content Placeholder 5"/>
          <p:cNvSpPr>
            <a:spLocks noGrp="1"/>
          </p:cNvSpPr>
          <p:nvPr>
            <p:ph idx="1"/>
          </p:nvPr>
        </p:nvSpPr>
        <p:spPr/>
        <p:txBody>
          <a:bodyPr>
            <a:normAutofit fontScale="85000" lnSpcReduction="10000"/>
          </a:bodyPr>
          <a:lstStyle/>
          <a:p>
            <a:r>
              <a:rPr lang="es-ES" dirty="0"/>
              <a:t>El término </a:t>
            </a:r>
            <a:r>
              <a:rPr lang="es-ES" dirty="0">
                <a:solidFill>
                  <a:srgbClr val="0072BC"/>
                </a:solidFill>
              </a:rPr>
              <a:t>“síndrome del bebé zarandeado” </a:t>
            </a:r>
            <a:r>
              <a:rPr lang="es-ES" dirty="0"/>
              <a:t>describe un conjunto de síntomas vistos en bebés que han sufrido una lesión cerebral por el zarandeo.</a:t>
            </a:r>
          </a:p>
          <a:p>
            <a:r>
              <a:rPr lang="es-ES" dirty="0"/>
              <a:t>También podría usarse el término </a:t>
            </a:r>
            <a:r>
              <a:rPr lang="es-ES" dirty="0">
                <a:solidFill>
                  <a:srgbClr val="0072BC"/>
                </a:solidFill>
              </a:rPr>
              <a:t>“traumatismo cerebral abusivo”</a:t>
            </a:r>
            <a:r>
              <a:rPr lang="es-ES" dirty="0"/>
              <a:t>.  Un traumatismo cerebral abusivo incluye las muchas formas en que un niño podría sufrir una lesión cerebral como resultado de maltrato como: zarandeo; dejarlo caer; lanzarlo; golpearlo; o golpear la cabeza de un niño contra una superficie u objeto mientras se le zarandea.</a:t>
            </a:r>
          </a:p>
        </p:txBody>
      </p:sp>
    </p:spTree>
    <p:custDataLst>
      <p:tags r:id="rId1"/>
    </p:custDataLst>
    <p:extLst>
      <p:ext uri="{BB962C8B-B14F-4D97-AF65-F5344CB8AC3E}">
        <p14:creationId xmlns:p14="http://schemas.microsoft.com/office/powerpoint/2010/main" val="3865367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s-ES" dirty="0"/>
              <a:t>ceguera parcial o total; </a:t>
            </a:r>
          </a:p>
          <a:p>
            <a:r>
              <a:rPr lang="es-ES" dirty="0"/>
              <a:t>pérdida de la audición; </a:t>
            </a:r>
          </a:p>
          <a:p>
            <a:r>
              <a:rPr lang="es-ES" dirty="0"/>
              <a:t>parálisis; </a:t>
            </a:r>
          </a:p>
          <a:p>
            <a:r>
              <a:rPr lang="es-ES" dirty="0"/>
              <a:t>problemas con el desarrollo motriz; </a:t>
            </a:r>
          </a:p>
          <a:p>
            <a:r>
              <a:rPr lang="es-ES" dirty="0"/>
              <a:t>trastornos convulsivos; </a:t>
            </a:r>
          </a:p>
          <a:p>
            <a:r>
              <a:rPr lang="es-ES" dirty="0"/>
              <a:t>parálisis cerebral; </a:t>
            </a:r>
          </a:p>
          <a:p>
            <a:r>
              <a:rPr lang="es-ES" dirty="0"/>
              <a:t>trastornos de succión e ingestión; </a:t>
            </a:r>
          </a:p>
          <a:p>
            <a:r>
              <a:rPr lang="es-ES" dirty="0"/>
              <a:t>discapacidades intelectuales; </a:t>
            </a:r>
          </a:p>
          <a:p>
            <a:r>
              <a:rPr lang="es-ES" dirty="0"/>
              <a:t>retrasos del habla y del lenguaje;</a:t>
            </a:r>
          </a:p>
          <a:p>
            <a:r>
              <a:rPr lang="es-ES" dirty="0"/>
              <a:t>problemas con la función ejecutiva; </a:t>
            </a:r>
          </a:p>
          <a:p>
            <a:r>
              <a:rPr lang="es-ES" dirty="0"/>
              <a:t>problemas de atención, memoria y comportamiento.</a:t>
            </a:r>
          </a:p>
        </p:txBody>
      </p:sp>
      <p:sp>
        <p:nvSpPr>
          <p:cNvPr id="4" name="Rectangle 3"/>
          <p:cNvSpPr/>
          <p:nvPr/>
        </p:nvSpPr>
        <p:spPr>
          <a:xfrm>
            <a:off x="91440" y="152400"/>
            <a:ext cx="8915400" cy="1200329"/>
          </a:xfrm>
          <a:prstGeom prst="rect">
            <a:avLst/>
          </a:prstGeom>
        </p:spPr>
        <p:txBody>
          <a:bodyPr wrap="square">
            <a:spAutoFit/>
          </a:bodyPr>
          <a:lstStyle/>
          <a:p>
            <a:r>
              <a:rPr lang="es-ES" sz="3600" dirty="0"/>
              <a:t>Un traumatismo cerebral abusivo/Síndrome del bebé zarandeado podría causar:</a:t>
            </a:r>
          </a:p>
        </p:txBody>
      </p:sp>
    </p:spTree>
    <p:custDataLst>
      <p:tags r:id="rId1"/>
    </p:custDataLst>
    <p:extLst>
      <p:ext uri="{BB962C8B-B14F-4D97-AF65-F5344CB8AC3E}">
        <p14:creationId xmlns:p14="http://schemas.microsoft.com/office/powerpoint/2010/main" val="2996124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Llanto de un bebé</a:t>
            </a:r>
          </a:p>
        </p:txBody>
      </p:sp>
      <p:sp>
        <p:nvSpPr>
          <p:cNvPr id="3" name="Content Placeholder 2"/>
          <p:cNvSpPr>
            <a:spLocks noGrp="1"/>
          </p:cNvSpPr>
          <p:nvPr>
            <p:ph idx="1"/>
          </p:nvPr>
        </p:nvSpPr>
        <p:spPr/>
        <p:txBody>
          <a:bodyPr>
            <a:normAutofit fontScale="92500" lnSpcReduction="20000"/>
          </a:bodyPr>
          <a:lstStyle/>
          <a:p>
            <a:r>
              <a:rPr lang="es-ES" dirty="0"/>
              <a:t>Los bebés no pueden expresar sus necesidades y sentimientos usando palabras. En lugar de eso, lloran. </a:t>
            </a:r>
          </a:p>
          <a:p>
            <a:r>
              <a:rPr lang="es-ES" dirty="0"/>
              <a:t>Los bebés podrían tener cólicos u otras clases de dolor y molestias que provocan el llanto.</a:t>
            </a:r>
          </a:p>
          <a:p>
            <a:r>
              <a:rPr lang="es-ES" dirty="0"/>
              <a:t>Una fase de llanto alarmante se considera una fase normal en el desarrollo infantil.</a:t>
            </a:r>
          </a:p>
          <a:p>
            <a:r>
              <a:rPr lang="es-ES" dirty="0"/>
              <a:t>Entre las estrategias para consolar el llanto de un bebé se incluyen mecerlo suavemente, abrazarlo, cantarle, proporcionar sonido de fondo y brindarle un chupete. </a:t>
            </a:r>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4093227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a:t>Llanto de un bebé</a:t>
            </a:r>
            <a:endParaRPr lang="en-US" dirty="0"/>
          </a:p>
        </p:txBody>
      </p:sp>
      <p:sp>
        <p:nvSpPr>
          <p:cNvPr id="5" name="Content Placeholder 4"/>
          <p:cNvSpPr>
            <a:spLocks noGrp="1"/>
          </p:cNvSpPr>
          <p:nvPr>
            <p:ph idx="1"/>
          </p:nvPr>
        </p:nvSpPr>
        <p:spPr/>
        <p:txBody>
          <a:bodyPr/>
          <a:lstStyle/>
          <a:p>
            <a:r>
              <a:rPr lang="es-ES" dirty="0"/>
              <a:t>Los cuidadores podrían sentir </a:t>
            </a:r>
            <a:r>
              <a:rPr lang="es-ES" dirty="0">
                <a:solidFill>
                  <a:srgbClr val="0072BC"/>
                </a:solidFill>
              </a:rPr>
              <a:t>ira o frustración </a:t>
            </a:r>
            <a:r>
              <a:rPr lang="es-ES" dirty="0"/>
              <a:t>con el llanto prolongado.</a:t>
            </a:r>
          </a:p>
          <a:p>
            <a:r>
              <a:rPr lang="es-ES" dirty="0"/>
              <a:t>Los cuidadores necesitan </a:t>
            </a:r>
            <a:r>
              <a:rPr lang="es-ES" dirty="0">
                <a:solidFill>
                  <a:srgbClr val="0072BC"/>
                </a:solidFill>
              </a:rPr>
              <a:t>estrategias para lidiar </a:t>
            </a:r>
            <a:r>
              <a:rPr lang="es-ES" dirty="0"/>
              <a:t>con un bebé llorón, irritable o desesperado.</a:t>
            </a:r>
          </a:p>
        </p:txBody>
      </p:sp>
    </p:spTree>
    <p:custDataLst>
      <p:tags r:id="rId1"/>
    </p:custDataLst>
    <p:extLst>
      <p:ext uri="{BB962C8B-B14F-4D97-AF65-F5344CB8AC3E}">
        <p14:creationId xmlns:p14="http://schemas.microsoft.com/office/powerpoint/2010/main" val="4259757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Estrategias para lidiar</a:t>
            </a:r>
          </a:p>
        </p:txBody>
      </p:sp>
      <p:sp>
        <p:nvSpPr>
          <p:cNvPr id="3" name="Content Placeholder 2"/>
          <p:cNvSpPr>
            <a:spLocks noGrp="1"/>
          </p:cNvSpPr>
          <p:nvPr>
            <p:ph idx="1"/>
          </p:nvPr>
        </p:nvSpPr>
        <p:spPr/>
        <p:txBody>
          <a:bodyPr>
            <a:normAutofit fontScale="92500" lnSpcReduction="20000"/>
          </a:bodyPr>
          <a:lstStyle/>
          <a:p>
            <a:r>
              <a:rPr lang="es-ES" dirty="0">
                <a:solidFill>
                  <a:srgbClr val="0072BC"/>
                </a:solidFill>
              </a:rPr>
              <a:t>Controle su estrés </a:t>
            </a:r>
            <a:r>
              <a:rPr lang="es-ES" dirty="0"/>
              <a:t>y practique </a:t>
            </a:r>
            <a:r>
              <a:rPr lang="es-ES" dirty="0">
                <a:solidFill>
                  <a:srgbClr val="0072BC"/>
                </a:solidFill>
              </a:rPr>
              <a:t>el</a:t>
            </a:r>
            <a:r>
              <a:rPr lang="es-ES" dirty="0"/>
              <a:t> </a:t>
            </a:r>
            <a:r>
              <a:rPr lang="es-ES" dirty="0">
                <a:solidFill>
                  <a:srgbClr val="0072BC"/>
                </a:solidFill>
              </a:rPr>
              <a:t>autocuidado</a:t>
            </a:r>
            <a:r>
              <a:rPr lang="es-ES" dirty="0"/>
              <a:t>. Sea consciente de los sentimientos de mayor frustración e ira.</a:t>
            </a:r>
          </a:p>
          <a:p>
            <a:r>
              <a:rPr lang="es-ES" dirty="0">
                <a:solidFill>
                  <a:srgbClr val="0072BC"/>
                </a:solidFill>
              </a:rPr>
              <a:t>Use una estrategia para calmarse </a:t>
            </a:r>
            <a:r>
              <a:rPr lang="es-ES" dirty="0"/>
              <a:t>que le funcione. Por ejemplo, respire profundamente unas cuantas veces, o respire profundamente mientras cuenta hasta diez. </a:t>
            </a:r>
          </a:p>
          <a:p>
            <a:r>
              <a:rPr lang="es-ES" dirty="0"/>
              <a:t>Si no puede controlar su frustración por su cuenta, entonces encuentre una forma de </a:t>
            </a:r>
            <a:r>
              <a:rPr lang="es-ES" dirty="0">
                <a:solidFill>
                  <a:srgbClr val="0072BC"/>
                </a:solidFill>
              </a:rPr>
              <a:t>apartarse</a:t>
            </a:r>
            <a:r>
              <a:rPr lang="es-ES" dirty="0"/>
              <a:t> de la situación (sin dejar a los niños sin supervisión).</a:t>
            </a:r>
          </a:p>
          <a:p>
            <a:endParaRPr lang="en-US" dirty="0"/>
          </a:p>
        </p:txBody>
      </p:sp>
    </p:spTree>
    <p:custDataLst>
      <p:tags r:id="rId1"/>
    </p:custDataLst>
    <p:extLst>
      <p:ext uri="{BB962C8B-B14F-4D97-AF65-F5344CB8AC3E}">
        <p14:creationId xmlns:p14="http://schemas.microsoft.com/office/powerpoint/2010/main" val="3383640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Estrategias para lidiar (cont.)</a:t>
            </a:r>
          </a:p>
        </p:txBody>
      </p:sp>
      <p:sp>
        <p:nvSpPr>
          <p:cNvPr id="3" name="Content Placeholder 2"/>
          <p:cNvSpPr>
            <a:spLocks noGrp="1"/>
          </p:cNvSpPr>
          <p:nvPr>
            <p:ph idx="1"/>
          </p:nvPr>
        </p:nvSpPr>
        <p:spPr/>
        <p:txBody>
          <a:bodyPr>
            <a:normAutofit lnSpcReduction="10000"/>
          </a:bodyPr>
          <a:lstStyle/>
          <a:p>
            <a:r>
              <a:rPr lang="es-ES" dirty="0"/>
              <a:t>Para obtener más información acerca del desarrollo típico de bebés, cómo manejar el llanto de un bebé y técnicas para consolar a bebés llorones:</a:t>
            </a:r>
          </a:p>
          <a:p>
            <a:pPr marL="0" indent="0" algn="ctr">
              <a:buNone/>
            </a:pPr>
            <a:r>
              <a:rPr lang="es-ES" dirty="0">
                <a:solidFill>
                  <a:srgbClr val="D90F81"/>
                </a:solidFill>
              </a:rPr>
              <a:t>    Ver </a:t>
            </a:r>
            <a:r>
              <a:rPr lang="es-ES" dirty="0" err="1">
                <a:solidFill>
                  <a:srgbClr val="D90F81"/>
                </a:solidFill>
              </a:rPr>
              <a:t>Period</a:t>
            </a:r>
            <a:r>
              <a:rPr lang="es-ES" dirty="0">
                <a:solidFill>
                  <a:srgbClr val="D90F81"/>
                </a:solidFill>
              </a:rPr>
              <a:t> of PURPLE </a:t>
            </a:r>
            <a:r>
              <a:rPr lang="es-ES" dirty="0" err="1">
                <a:solidFill>
                  <a:srgbClr val="D90F81"/>
                </a:solidFill>
              </a:rPr>
              <a:t>Crying</a:t>
            </a:r>
            <a:r>
              <a:rPr lang="es-ES" dirty="0">
                <a:solidFill>
                  <a:srgbClr val="D90F81"/>
                </a:solidFill>
              </a:rPr>
              <a:t>®      </a:t>
            </a:r>
            <a:r>
              <a:rPr lang="es-ES" dirty="0">
                <a:solidFill>
                  <a:srgbClr val="D90F81"/>
                </a:solidFill>
                <a:hlinkClick r:id="rId4"/>
              </a:rPr>
              <a:t>www.purplecrying.info</a:t>
            </a:r>
            <a:endParaRPr lang="es-ES" dirty="0">
              <a:solidFill>
                <a:srgbClr val="D90F81"/>
              </a:solidFill>
            </a:endParaRPr>
          </a:p>
          <a:p>
            <a:pPr marL="0" indent="0">
              <a:buNone/>
            </a:pPr>
            <a:endParaRPr lang="es-ES" dirty="0"/>
          </a:p>
          <a:p>
            <a:pPr marL="0" indent="0">
              <a:buNone/>
            </a:pPr>
            <a:r>
              <a:rPr lang="es-ES" i="1" dirty="0">
                <a:solidFill>
                  <a:srgbClr val="D90F81"/>
                </a:solidFill>
              </a:rPr>
              <a:t>Recuerde: nunca es aceptable zarandear o golpear a un niño.</a:t>
            </a:r>
            <a:endParaRPr lang="es-ES" dirty="0">
              <a:solidFill>
                <a:srgbClr val="D90F81"/>
              </a:solidFill>
            </a:endParaRPr>
          </a:p>
        </p:txBody>
      </p:sp>
    </p:spTree>
    <p:custDataLst>
      <p:tags r:id="rId1"/>
    </p:custDataLst>
    <p:extLst>
      <p:ext uri="{BB962C8B-B14F-4D97-AF65-F5344CB8AC3E}">
        <p14:creationId xmlns:p14="http://schemas.microsoft.com/office/powerpoint/2010/main" val="1574435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dirty="0"/>
              <a:t>Identificación del síndrome del bebé zarandeado</a:t>
            </a:r>
          </a:p>
        </p:txBody>
      </p:sp>
      <p:sp>
        <p:nvSpPr>
          <p:cNvPr id="5" name="Content Placeholder 4"/>
          <p:cNvSpPr>
            <a:spLocks noGrp="1"/>
          </p:cNvSpPr>
          <p:nvPr>
            <p:ph idx="1"/>
          </p:nvPr>
        </p:nvSpPr>
        <p:spPr/>
        <p:txBody>
          <a:bodyPr>
            <a:normAutofit lnSpcReduction="10000"/>
          </a:bodyPr>
          <a:lstStyle/>
          <a:p>
            <a:pPr marL="0" indent="0">
              <a:buNone/>
            </a:pPr>
            <a:r>
              <a:rPr lang="es-ES" dirty="0"/>
              <a:t>Esté alerta a: </a:t>
            </a:r>
          </a:p>
          <a:p>
            <a:r>
              <a:rPr lang="es-ES" dirty="0"/>
              <a:t>Cambios de estado de ánimo, comportamiento, apetito, respiración, movimiento de la cabeza o los ojos.</a:t>
            </a:r>
          </a:p>
          <a:p>
            <a:r>
              <a:rPr lang="es-ES" dirty="0"/>
              <a:t>Moretones (alrededor de la cabeza, cuello o pecho), sangrado (alrededor de los ojos), hinchazón de la cabeza, frente o mollera.</a:t>
            </a:r>
          </a:p>
          <a:p>
            <a:r>
              <a:rPr lang="es-ES" dirty="0"/>
              <a:t>Cambios en el tono muscular, habilidad para levantar la cabeza, temblores, convulsiones.</a:t>
            </a:r>
          </a:p>
          <a:p>
            <a:endParaRPr lang="es-ES" dirty="0"/>
          </a:p>
        </p:txBody>
      </p:sp>
    </p:spTree>
    <p:custDataLst>
      <p:tags r:id="rId1"/>
    </p:custDataLst>
    <p:extLst>
      <p:ext uri="{BB962C8B-B14F-4D97-AF65-F5344CB8AC3E}">
        <p14:creationId xmlns:p14="http://schemas.microsoft.com/office/powerpoint/2010/main" val="4004992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dirty="0"/>
              <a:t>Lesión cerebral traumática (TBI)</a:t>
            </a:r>
            <a:br>
              <a:rPr lang="es-ES" dirty="0"/>
            </a:br>
            <a:r>
              <a:rPr lang="es-ES" dirty="0"/>
              <a:t> y conmoción</a:t>
            </a:r>
          </a:p>
        </p:txBody>
      </p:sp>
      <p:sp>
        <p:nvSpPr>
          <p:cNvPr id="5" name="Content Placeholder 4"/>
          <p:cNvSpPr>
            <a:spLocks noGrp="1"/>
          </p:cNvSpPr>
          <p:nvPr>
            <p:ph idx="1"/>
          </p:nvPr>
        </p:nvSpPr>
        <p:spPr/>
        <p:txBody>
          <a:bodyPr>
            <a:normAutofit lnSpcReduction="10000"/>
          </a:bodyPr>
          <a:lstStyle/>
          <a:p>
            <a:r>
              <a:rPr lang="es-ES" dirty="0"/>
              <a:t>Una TBI es un tipo de lesión cerebral que cambia la forma en que el cerebro funciona normalmente.</a:t>
            </a:r>
          </a:p>
          <a:p>
            <a:r>
              <a:rPr lang="es-ES" dirty="0"/>
              <a:t>Un tope, golpe o impacto a la cabeza puede causar una TBI.  </a:t>
            </a:r>
          </a:p>
          <a:p>
            <a:r>
              <a:rPr lang="es-ES" dirty="0"/>
              <a:t>Un golpe al cuerpo que causa que la cabeza y el cerebro se muevan rápidamente de atrás hacia adelante también puede causar una TBI. </a:t>
            </a:r>
          </a:p>
          <a:p>
            <a:r>
              <a:rPr lang="es-ES" dirty="0"/>
              <a:t>Una conmoción es el tipo más común de TBI.</a:t>
            </a:r>
          </a:p>
        </p:txBody>
      </p:sp>
    </p:spTree>
    <p:custDataLst>
      <p:tags r:id="rId1"/>
    </p:custDataLst>
    <p:extLst>
      <p:ext uri="{BB962C8B-B14F-4D97-AF65-F5344CB8AC3E}">
        <p14:creationId xmlns:p14="http://schemas.microsoft.com/office/powerpoint/2010/main" val="2949490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81062"/>
          </a:xfrm>
          <a:solidFill>
            <a:srgbClr val="0072BC"/>
          </a:solidFill>
          <a:ln>
            <a:solidFill>
              <a:srgbClr val="0072BC"/>
            </a:solidFill>
          </a:ln>
        </p:spPr>
        <p:txBody>
          <a:bodyPr>
            <a:normAutofit/>
          </a:bodyPr>
          <a:lstStyle/>
          <a:p>
            <a:endParaRPr lang="en-US" dirty="0"/>
          </a:p>
        </p:txBody>
      </p:sp>
      <p:sp>
        <p:nvSpPr>
          <p:cNvPr id="6" name="Content Placeholder 5"/>
          <p:cNvSpPr>
            <a:spLocks noGrp="1"/>
          </p:cNvSpPr>
          <p:nvPr>
            <p:ph idx="1"/>
          </p:nvPr>
        </p:nvSpPr>
        <p:spPr>
          <a:xfrm>
            <a:off x="457200" y="1600200"/>
            <a:ext cx="8305800" cy="4114799"/>
          </a:xfrm>
        </p:spPr>
        <p:txBody>
          <a:bodyPr/>
          <a:lstStyle/>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23" y="881062"/>
            <a:ext cx="9252246" cy="483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5714999"/>
            <a:ext cx="9198123" cy="646331"/>
          </a:xfrm>
          <a:prstGeom prst="rect">
            <a:avLst/>
          </a:prstGeom>
        </p:spPr>
        <p:txBody>
          <a:bodyPr wrap="square">
            <a:spAutoFit/>
          </a:bodyPr>
          <a:lstStyle/>
          <a:p>
            <a:r>
              <a:rPr lang="es-ES" dirty="0"/>
              <a:t>Instituto Nacional de Salud Infantil y Desarrollo Humano (NICHD) Eunice Kennedy </a:t>
            </a:r>
            <a:r>
              <a:rPr lang="es-ES" dirty="0" err="1"/>
              <a:t>Shriver</a:t>
            </a:r>
            <a:r>
              <a:rPr lang="es-ES" dirty="0"/>
              <a:t> , NIH, HHS; </a:t>
            </a:r>
            <a:r>
              <a:rPr lang="es-ES" u="sng" dirty="0">
                <a:hlinkClick r:id="rId5"/>
              </a:rPr>
              <a:t>http://www.nichd.nih.gov</a:t>
            </a:r>
            <a:r>
              <a:rPr lang="en-US" dirty="0"/>
              <a:t>. </a:t>
            </a:r>
          </a:p>
        </p:txBody>
      </p:sp>
    </p:spTree>
    <p:custDataLst>
      <p:tags r:id="rId1"/>
    </p:custDataLst>
    <p:extLst>
      <p:ext uri="{BB962C8B-B14F-4D97-AF65-F5344CB8AC3E}">
        <p14:creationId xmlns:p14="http://schemas.microsoft.com/office/powerpoint/2010/main" val="426701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a:t>¿Cómo se lesionan los niños?</a:t>
            </a:r>
          </a:p>
        </p:txBody>
      </p:sp>
      <p:sp>
        <p:nvSpPr>
          <p:cNvPr id="5" name="Content Placeholder 4"/>
          <p:cNvSpPr>
            <a:spLocks noGrp="1"/>
          </p:cNvSpPr>
          <p:nvPr>
            <p:ph idx="1"/>
          </p:nvPr>
        </p:nvSpPr>
        <p:spPr/>
        <p:txBody>
          <a:bodyPr>
            <a:normAutofit fontScale="85000" lnSpcReduction="20000"/>
          </a:bodyPr>
          <a:lstStyle/>
          <a:p>
            <a:r>
              <a:rPr lang="es-ES" dirty="0"/>
              <a:t>Las caídas son la causa principal de lesiones graves. </a:t>
            </a:r>
          </a:p>
          <a:p>
            <a:r>
              <a:rPr lang="es-ES" dirty="0"/>
              <a:t>Un niño podría lastimar a otro niño (por ejemplo, podrían pelearse, empujarse, chocar, lanzarse objetos o morderse).</a:t>
            </a:r>
          </a:p>
          <a:p>
            <a:r>
              <a:rPr lang="es-ES" dirty="0"/>
              <a:t>Los niños podrían chocar con objetos como equipo de las áreas de juegos que se mueven (columpios), muebles, parte del edificio, plantas, juguetes, una cerca, una reja, etc.</a:t>
            </a:r>
          </a:p>
          <a:p>
            <a:r>
              <a:rPr lang="es-ES" dirty="0"/>
              <a:t>Los niños podrían cortarse con un borde afilado; quemarse con una superficie caliente, agua de la llave caliente o aparato de calefacción; o envenenarse con materiales tóxicos.</a:t>
            </a:r>
          </a:p>
          <a:p>
            <a:pPr marL="0" indent="0">
              <a:buNone/>
            </a:pPr>
            <a:endParaRPr lang="es-ES" dirty="0"/>
          </a:p>
        </p:txBody>
      </p:sp>
    </p:spTree>
    <p:custDataLst>
      <p:tags r:id="rId1"/>
    </p:custDataLst>
    <p:extLst>
      <p:ext uri="{BB962C8B-B14F-4D97-AF65-F5344CB8AC3E}">
        <p14:creationId xmlns:p14="http://schemas.microsoft.com/office/powerpoint/2010/main" val="178358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60960"/>
            <a:ext cx="9174480" cy="1143000"/>
          </a:xfrm>
          <a:solidFill>
            <a:srgbClr val="F7941E"/>
          </a:solidFill>
        </p:spPr>
        <p:txBody>
          <a:bodyPr/>
          <a:lstStyle/>
          <a:p>
            <a:r>
              <a:rPr lang="es-ES" dirty="0"/>
              <a:t>Prevención del maltrato infantil</a:t>
            </a:r>
          </a:p>
        </p:txBody>
      </p:sp>
      <p:sp>
        <p:nvSpPr>
          <p:cNvPr id="3" name="Content Placeholder 2"/>
          <p:cNvSpPr>
            <a:spLocks noGrp="1"/>
          </p:cNvSpPr>
          <p:nvPr>
            <p:ph idx="1"/>
          </p:nvPr>
        </p:nvSpPr>
        <p:spPr/>
        <p:txBody>
          <a:bodyPr>
            <a:normAutofit/>
          </a:bodyPr>
          <a:lstStyle/>
          <a:p>
            <a:pPr marL="0" indent="0">
              <a:buNone/>
            </a:pPr>
            <a:r>
              <a:rPr lang="es-ES" dirty="0"/>
              <a:t>¿Qué es el maltrato infantil?</a:t>
            </a:r>
          </a:p>
          <a:p>
            <a:r>
              <a:rPr lang="es-ES" dirty="0"/>
              <a:t>El maltrato infantil es una lesión no accidental o un patrón de lesiones a un niño por las que no hay una explicación razonable.</a:t>
            </a:r>
          </a:p>
          <a:p>
            <a:r>
              <a:rPr lang="es-ES" dirty="0"/>
              <a:t>Por lo general, el maltrato infantil es un patrón de conducta, no un solo acto. </a:t>
            </a:r>
          </a:p>
        </p:txBody>
      </p:sp>
    </p:spTree>
    <p:custDataLst>
      <p:tags r:id="rId1"/>
    </p:custDataLst>
    <p:extLst>
      <p:ext uri="{BB962C8B-B14F-4D97-AF65-F5344CB8AC3E}">
        <p14:creationId xmlns:p14="http://schemas.microsoft.com/office/powerpoint/2010/main" val="2164631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60960"/>
            <a:ext cx="9174480" cy="1143000"/>
          </a:xfrm>
          <a:solidFill>
            <a:srgbClr val="F7941E"/>
          </a:solidFill>
        </p:spPr>
        <p:txBody>
          <a:bodyPr/>
          <a:lstStyle/>
          <a:p>
            <a:r>
              <a:rPr lang="es-ES" dirty="0"/>
              <a:t>Clases de maltrato infantil</a:t>
            </a:r>
          </a:p>
        </p:txBody>
      </p:sp>
      <p:sp>
        <p:nvSpPr>
          <p:cNvPr id="3" name="Content Placeholder 2"/>
          <p:cNvSpPr>
            <a:spLocks noGrp="1"/>
          </p:cNvSpPr>
          <p:nvPr>
            <p:ph idx="1"/>
          </p:nvPr>
        </p:nvSpPr>
        <p:spPr/>
        <p:txBody>
          <a:bodyPr/>
          <a:lstStyle/>
          <a:p>
            <a:r>
              <a:rPr lang="es-ES" dirty="0"/>
              <a:t>Físico</a:t>
            </a:r>
          </a:p>
          <a:p>
            <a:r>
              <a:rPr lang="es-ES" dirty="0"/>
              <a:t>Emocional</a:t>
            </a:r>
          </a:p>
          <a:p>
            <a:r>
              <a:rPr lang="es-ES" dirty="0"/>
              <a:t>Sexual</a:t>
            </a:r>
          </a:p>
          <a:p>
            <a:r>
              <a:rPr lang="es-ES" dirty="0"/>
              <a:t>Descuido</a:t>
            </a:r>
          </a:p>
        </p:txBody>
      </p:sp>
    </p:spTree>
    <p:custDataLst>
      <p:tags r:id="rId1"/>
    </p:custDataLst>
    <p:extLst>
      <p:ext uri="{BB962C8B-B14F-4D97-AF65-F5344CB8AC3E}">
        <p14:creationId xmlns:p14="http://schemas.microsoft.com/office/powerpoint/2010/main" val="2396257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60960"/>
            <a:ext cx="9174480" cy="1143000"/>
          </a:xfrm>
          <a:solidFill>
            <a:srgbClr val="F7941E"/>
          </a:solidFill>
        </p:spPr>
        <p:txBody>
          <a:bodyPr>
            <a:normAutofit/>
          </a:bodyPr>
          <a:lstStyle/>
          <a:p>
            <a:r>
              <a:rPr lang="es-ES" dirty="0"/>
              <a:t>Formas de prevenir el maltrato infantil</a:t>
            </a:r>
          </a:p>
        </p:txBody>
      </p:sp>
      <p:sp>
        <p:nvSpPr>
          <p:cNvPr id="3" name="Content Placeholder 2"/>
          <p:cNvSpPr>
            <a:spLocks noGrp="1"/>
          </p:cNvSpPr>
          <p:nvPr>
            <p:ph idx="1"/>
          </p:nvPr>
        </p:nvSpPr>
        <p:spPr/>
        <p:txBody>
          <a:bodyPr>
            <a:normAutofit fontScale="92500" lnSpcReduction="20000"/>
          </a:bodyPr>
          <a:lstStyle/>
          <a:p>
            <a:r>
              <a:rPr lang="es-ES" dirty="0"/>
              <a:t>Establecer relaciones de confianza con las familias.</a:t>
            </a:r>
          </a:p>
          <a:p>
            <a:r>
              <a:rPr lang="es-ES" dirty="0"/>
              <a:t>Proporcionar información sobre el desarrollo infantil.</a:t>
            </a:r>
          </a:p>
          <a:p>
            <a:r>
              <a:rPr lang="es-ES" dirty="0"/>
              <a:t>Ayudar a las familias a entablar relaciones positivas con sus niños.</a:t>
            </a:r>
          </a:p>
          <a:p>
            <a:r>
              <a:rPr lang="es-ES" dirty="0"/>
              <a:t>Dar ejemplos de comunicación positiva y buenas prácticas de cuidado infantil.</a:t>
            </a:r>
          </a:p>
          <a:p>
            <a:r>
              <a:rPr lang="es-ES" dirty="0"/>
              <a:t>Organizar talleres de crianza de los hijos para las familias.</a:t>
            </a:r>
          </a:p>
          <a:p>
            <a:endParaRPr lang="es-ES" dirty="0"/>
          </a:p>
        </p:txBody>
      </p:sp>
    </p:spTree>
    <p:custDataLst>
      <p:tags r:id="rId1"/>
    </p:custDataLst>
    <p:extLst>
      <p:ext uri="{BB962C8B-B14F-4D97-AF65-F5344CB8AC3E}">
        <p14:creationId xmlns:p14="http://schemas.microsoft.com/office/powerpoint/2010/main" val="2552612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60960"/>
            <a:ext cx="9174480" cy="1143000"/>
          </a:xfrm>
          <a:solidFill>
            <a:srgbClr val="F7941E"/>
          </a:solidFill>
        </p:spPr>
        <p:txBody>
          <a:bodyPr>
            <a:normAutofit fontScale="90000"/>
          </a:bodyPr>
          <a:lstStyle/>
          <a:p>
            <a:r>
              <a:rPr lang="es-ES" dirty="0"/>
              <a:t>Formas de prevenir el maltrato infantil </a:t>
            </a:r>
            <a:r>
              <a:rPr lang="en-US" dirty="0"/>
              <a:t>(cont.)</a:t>
            </a:r>
          </a:p>
        </p:txBody>
      </p:sp>
      <p:sp>
        <p:nvSpPr>
          <p:cNvPr id="3" name="Content Placeholder 2"/>
          <p:cNvSpPr>
            <a:spLocks noGrp="1"/>
          </p:cNvSpPr>
          <p:nvPr>
            <p:ph idx="1"/>
          </p:nvPr>
        </p:nvSpPr>
        <p:spPr/>
        <p:txBody>
          <a:bodyPr>
            <a:normAutofit lnSpcReduction="10000"/>
          </a:bodyPr>
          <a:lstStyle/>
          <a:p>
            <a:r>
              <a:rPr lang="es-ES" dirty="0"/>
              <a:t>Conocer las señales de estrés familiar y brindar apoyo. </a:t>
            </a:r>
          </a:p>
          <a:p>
            <a:r>
              <a:rPr lang="es-ES" dirty="0"/>
              <a:t>Derivar a las familias a recursos en la comunidad.</a:t>
            </a:r>
          </a:p>
          <a:p>
            <a:r>
              <a:rPr lang="es-ES" dirty="0"/>
              <a:t>Educar a los niños pequeños acerca de su derecho a decir “no”.</a:t>
            </a:r>
          </a:p>
          <a:p>
            <a:r>
              <a:rPr lang="es-ES" dirty="0"/>
              <a:t>Informar a los padres que a usted se le exige por </a:t>
            </a:r>
            <a:r>
              <a:rPr lang="es-ES" dirty="0">
                <a:solidFill>
                  <a:srgbClr val="0072BC"/>
                </a:solidFill>
              </a:rPr>
              <a:t>ley denunciar sospechas de maltrato infantil.</a:t>
            </a:r>
          </a:p>
          <a:p>
            <a:endParaRPr lang="es-ES" dirty="0"/>
          </a:p>
          <a:p>
            <a:endParaRPr lang="es-ES" dirty="0">
              <a:solidFill>
                <a:srgbClr val="0072BC"/>
              </a:solidFill>
            </a:endParaRPr>
          </a:p>
          <a:p>
            <a:endParaRPr lang="es-ES" dirty="0"/>
          </a:p>
        </p:txBody>
      </p:sp>
    </p:spTree>
    <p:custDataLst>
      <p:tags r:id="rId1"/>
    </p:custDataLst>
    <p:extLst>
      <p:ext uri="{BB962C8B-B14F-4D97-AF65-F5344CB8AC3E}">
        <p14:creationId xmlns:p14="http://schemas.microsoft.com/office/powerpoint/2010/main" val="534242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60960"/>
            <a:ext cx="9174480" cy="1143000"/>
          </a:xfrm>
          <a:solidFill>
            <a:srgbClr val="F7941E"/>
          </a:solidFill>
        </p:spPr>
        <p:txBody>
          <a:bodyPr/>
          <a:lstStyle/>
          <a:p>
            <a:r>
              <a:rPr lang="es-ES" dirty="0"/>
              <a:t>Informante obligatorio</a:t>
            </a:r>
          </a:p>
        </p:txBody>
      </p:sp>
      <p:sp>
        <p:nvSpPr>
          <p:cNvPr id="3" name="Content Placeholder 2"/>
          <p:cNvSpPr>
            <a:spLocks noGrp="1"/>
          </p:cNvSpPr>
          <p:nvPr>
            <p:ph idx="1"/>
          </p:nvPr>
        </p:nvSpPr>
        <p:spPr/>
        <p:txBody>
          <a:bodyPr>
            <a:normAutofit fontScale="92500"/>
          </a:bodyPr>
          <a:lstStyle/>
          <a:p>
            <a:r>
              <a:rPr lang="es-ES" dirty="0"/>
              <a:t>En su calidad de </a:t>
            </a:r>
            <a:r>
              <a:rPr lang="es-ES" dirty="0">
                <a:solidFill>
                  <a:srgbClr val="0072BC"/>
                </a:solidFill>
              </a:rPr>
              <a:t>informante obligatorio</a:t>
            </a:r>
            <a:r>
              <a:rPr lang="es-ES" dirty="0"/>
              <a:t>, a usted se le requiere que denuncie maltrato infantil conocido o sospechado a Servicios de Protección Infantil (</a:t>
            </a:r>
            <a:r>
              <a:rPr lang="es-ES" dirty="0" err="1"/>
              <a:t>Child</a:t>
            </a:r>
            <a:r>
              <a:rPr lang="es-ES" dirty="0"/>
              <a:t> </a:t>
            </a:r>
            <a:r>
              <a:rPr lang="es-ES" dirty="0" err="1"/>
              <a:t>Protective</a:t>
            </a:r>
            <a:r>
              <a:rPr lang="es-ES" dirty="0"/>
              <a:t> Services, CPS). </a:t>
            </a:r>
          </a:p>
          <a:p>
            <a:r>
              <a:rPr lang="es-ES" dirty="0"/>
              <a:t>Llame a CPS para que se le aconseje </a:t>
            </a:r>
            <a:r>
              <a:rPr lang="es-ES" dirty="0">
                <a:solidFill>
                  <a:srgbClr val="0072BC"/>
                </a:solidFill>
              </a:rPr>
              <a:t>si no está seguro acerca de algo que observe</a:t>
            </a:r>
            <a:r>
              <a:rPr lang="es-ES" dirty="0"/>
              <a:t>. </a:t>
            </a:r>
          </a:p>
          <a:p>
            <a:r>
              <a:rPr lang="es-ES" dirty="0"/>
              <a:t>Llame al </a:t>
            </a:r>
            <a:r>
              <a:rPr lang="es-ES" dirty="0">
                <a:solidFill>
                  <a:srgbClr val="D90F81"/>
                </a:solidFill>
              </a:rPr>
              <a:t>9-1-1</a:t>
            </a:r>
            <a:r>
              <a:rPr lang="es-ES" dirty="0"/>
              <a:t> si el niño está en peligro inmediato o si necesita atención médica urgente.</a:t>
            </a:r>
          </a:p>
          <a:p>
            <a:pPr>
              <a:buFont typeface="Wingdings" panose="05000000000000000000" pitchFamily="2" charset="2"/>
              <a:buChar char="§"/>
            </a:pPr>
            <a:endParaRPr lang="es-ES" dirty="0"/>
          </a:p>
        </p:txBody>
      </p:sp>
    </p:spTree>
    <p:custDataLst>
      <p:tags r:id="rId1"/>
    </p:custDataLst>
    <p:extLst>
      <p:ext uri="{BB962C8B-B14F-4D97-AF65-F5344CB8AC3E}">
        <p14:creationId xmlns:p14="http://schemas.microsoft.com/office/powerpoint/2010/main" val="2969462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a:solidFill>
            <a:srgbClr val="F7941E"/>
          </a:solidFill>
        </p:spPr>
        <p:txBody>
          <a:bodyPr>
            <a:normAutofit fontScale="90000"/>
          </a:bodyPr>
          <a:lstStyle/>
          <a:p>
            <a:r>
              <a:rPr lang="es-ES" dirty="0"/>
              <a:t>Capacitación para informantes obligatorios</a:t>
            </a:r>
            <a:endParaRPr lang="en-US" dirty="0"/>
          </a:p>
        </p:txBody>
      </p:sp>
      <p:sp>
        <p:nvSpPr>
          <p:cNvPr id="5" name="Content Placeholder 4"/>
          <p:cNvSpPr>
            <a:spLocks noGrp="1"/>
          </p:cNvSpPr>
          <p:nvPr>
            <p:ph idx="1"/>
          </p:nvPr>
        </p:nvSpPr>
        <p:spPr/>
        <p:txBody>
          <a:bodyPr>
            <a:normAutofit fontScale="77500" lnSpcReduction="20000"/>
          </a:bodyPr>
          <a:lstStyle/>
          <a:p>
            <a:pPr marL="0" indent="0">
              <a:buNone/>
            </a:pPr>
            <a:r>
              <a:rPr lang="es-ES" dirty="0"/>
              <a:t>A los proveedores de cuidado infantil se les requiere que tomen capacitación para informantes obligatorios acerca de lo siguiente: </a:t>
            </a:r>
          </a:p>
          <a:p>
            <a:r>
              <a:rPr lang="es-ES" dirty="0"/>
              <a:t>Cómo detectar indicadores de posible maltrato o descuido infantil.</a:t>
            </a:r>
          </a:p>
          <a:p>
            <a:r>
              <a:rPr lang="es-ES" dirty="0"/>
              <a:t>Cómo hablar con los niños acerca de sospechas de maltrato.</a:t>
            </a:r>
          </a:p>
          <a:p>
            <a:r>
              <a:rPr lang="es-ES" dirty="0"/>
              <a:t>Cómo hacer una denuncia.</a:t>
            </a:r>
          </a:p>
          <a:p>
            <a:r>
              <a:rPr lang="es-ES" dirty="0"/>
              <a:t>Qué sucede después de que se presente una denuncia.</a:t>
            </a:r>
          </a:p>
          <a:p>
            <a:endParaRPr lang="es-ES" dirty="0"/>
          </a:p>
          <a:p>
            <a:pPr marL="0" indent="0" algn="ctr">
              <a:buNone/>
            </a:pPr>
            <a:r>
              <a:rPr lang="es-ES" dirty="0"/>
              <a:t>La clase gratis en línea puede encontrarse aquí:  </a:t>
            </a:r>
            <a:r>
              <a:rPr lang="es-ES" dirty="0">
                <a:hlinkClick r:id="rId4"/>
              </a:rPr>
              <a:t>http://childcare.mandatedreporterca.com</a:t>
            </a:r>
            <a:r>
              <a:rPr lang="es-ES" dirty="0"/>
              <a:t> </a:t>
            </a:r>
          </a:p>
          <a:p>
            <a:pPr marL="0" indent="0">
              <a:buNone/>
            </a:pPr>
            <a:endParaRPr lang="es-ES" dirty="0"/>
          </a:p>
        </p:txBody>
      </p:sp>
    </p:spTree>
    <p:custDataLst>
      <p:tags r:id="rId1"/>
    </p:custDataLst>
    <p:extLst>
      <p:ext uri="{BB962C8B-B14F-4D97-AF65-F5344CB8AC3E}">
        <p14:creationId xmlns:p14="http://schemas.microsoft.com/office/powerpoint/2010/main" val="3560709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ES" dirty="0"/>
              <a:t>Quemaduras y fuego</a:t>
            </a:r>
          </a:p>
        </p:txBody>
      </p:sp>
      <p:sp>
        <p:nvSpPr>
          <p:cNvPr id="5" name="Content Placeholder 4"/>
          <p:cNvSpPr>
            <a:spLocks noGrp="1"/>
          </p:cNvSpPr>
          <p:nvPr>
            <p:ph sz="half" idx="1"/>
          </p:nvPr>
        </p:nvSpPr>
        <p:spPr/>
        <p:txBody>
          <a:bodyPr>
            <a:normAutofit fontScale="92500" lnSpcReduction="10000"/>
          </a:bodyPr>
          <a:lstStyle/>
          <a:p>
            <a:r>
              <a:rPr lang="es-ES" dirty="0"/>
              <a:t>Las quemaduras pueden ser causadas por el contacto con objetos o superficies calientes, líquidos calientes o vapor, fuego, electricidad o químicos.</a:t>
            </a:r>
          </a:p>
          <a:p>
            <a:r>
              <a:rPr lang="es-ES" dirty="0"/>
              <a:t>Los líquidos calientes, y no el fuego, son la causa más común de quemaduras de niños pequeños.</a:t>
            </a:r>
          </a:p>
        </p:txBody>
      </p:sp>
      <p:sp>
        <p:nvSpPr>
          <p:cNvPr id="2" name="Content Placeholder 1"/>
          <p:cNvSpPr>
            <a:spLocks noGrp="1"/>
          </p:cNvSpPr>
          <p:nvPr>
            <p:ph sz="half" idx="2"/>
          </p:nvPr>
        </p:nvSpPr>
        <p:spPr/>
        <p:txBody>
          <a:bodyPr>
            <a:normAutofit fontScale="92500" lnSpcReduction="10000"/>
          </a:bodyPr>
          <a:lstStyle/>
          <a:p>
            <a:pPr algn="ctr"/>
            <a:r>
              <a:rPr lang="es-ES" dirty="0">
                <a:solidFill>
                  <a:srgbClr val="D90F81"/>
                </a:solidFill>
              </a:rPr>
              <a:t>Los niños son curiosos y ¡no reconocen el peligro!</a:t>
            </a:r>
            <a:endParaRPr lang="es-ES" dirty="0"/>
          </a:p>
          <a:p>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895599"/>
            <a:ext cx="3308592" cy="342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98058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Prevención de quemaduras e incendios: Equipos</a:t>
            </a:r>
          </a:p>
        </p:txBody>
      </p:sp>
      <p:sp>
        <p:nvSpPr>
          <p:cNvPr id="4" name="Content Placeholder 3"/>
          <p:cNvSpPr>
            <a:spLocks noGrp="1"/>
          </p:cNvSpPr>
          <p:nvPr>
            <p:ph sz="half" idx="1"/>
          </p:nvPr>
        </p:nvSpPr>
        <p:spPr/>
        <p:txBody>
          <a:bodyPr>
            <a:normAutofit fontScale="92500" lnSpcReduction="20000"/>
          </a:bodyPr>
          <a:lstStyle/>
          <a:p>
            <a:r>
              <a:rPr lang="es-ES" dirty="0"/>
              <a:t>Instale detectores de humo. </a:t>
            </a:r>
          </a:p>
          <a:p>
            <a:r>
              <a:rPr lang="es-ES" dirty="0"/>
              <a:t>Mantenga un extintor de incendios que funcione. </a:t>
            </a:r>
          </a:p>
          <a:p>
            <a:r>
              <a:rPr lang="es-ES" dirty="0"/>
              <a:t>Coloque barreras alrededor de chimeneas, radiadores o tubos calientes.</a:t>
            </a:r>
          </a:p>
          <a:p>
            <a:r>
              <a:rPr lang="es-ES" dirty="0"/>
              <a:t>No use aparatos de calefacción portátiles, de llama expuesta o para espacios pequeños en las áreas de juegos.</a:t>
            </a:r>
          </a:p>
          <a:p>
            <a:endParaRPr lang="es-ES" dirty="0"/>
          </a:p>
          <a:p>
            <a:endParaRPr lang="es-ES" dirty="0"/>
          </a:p>
          <a:p>
            <a:endParaRPr lang="es-ES" dirty="0"/>
          </a:p>
          <a:p>
            <a:endParaRPr lang="es-ES" dirty="0"/>
          </a:p>
        </p:txBody>
      </p:sp>
      <p:sp>
        <p:nvSpPr>
          <p:cNvPr id="5" name="Content Placeholder 4"/>
          <p:cNvSpPr>
            <a:spLocks noGrp="1"/>
          </p:cNvSpPr>
          <p:nvPr>
            <p:ph sz="half" idx="2"/>
          </p:nvPr>
        </p:nvSpPr>
        <p:spPr/>
        <p:txBody>
          <a:bodyPr>
            <a:normAutofit fontScale="92500" lnSpcReduction="20000"/>
          </a:bodyPr>
          <a:lstStyle/>
          <a:p>
            <a:r>
              <a:rPr lang="es-ES" dirty="0"/>
              <a:t>Cubra los enchufes eléctricos.</a:t>
            </a:r>
          </a:p>
          <a:p>
            <a:r>
              <a:rPr lang="es-ES" dirty="0"/>
              <a:t>No sobrecargue el cableado eléctrico.</a:t>
            </a:r>
          </a:p>
          <a:p>
            <a:r>
              <a:rPr lang="es-ES" dirty="0"/>
              <a:t>Mantenga la temperatura de su calentador de agua caliente a 120° F o más bajo. Pruebe la temperatura del agua antes de bañar a un niño en una tina.</a:t>
            </a:r>
          </a:p>
          <a:p>
            <a:endParaRPr lang="es-ES" dirty="0"/>
          </a:p>
          <a:p>
            <a:endParaRPr lang="es-ES" dirty="0"/>
          </a:p>
        </p:txBody>
      </p:sp>
    </p:spTree>
    <p:custDataLst>
      <p:tags r:id="rId1"/>
    </p:custDataLst>
    <p:extLst>
      <p:ext uri="{BB962C8B-B14F-4D97-AF65-F5344CB8AC3E}">
        <p14:creationId xmlns:p14="http://schemas.microsoft.com/office/powerpoint/2010/main" val="1722325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fontScale="90000"/>
          </a:bodyPr>
          <a:lstStyle/>
          <a:p>
            <a:r>
              <a:rPr lang="es-ES" dirty="0"/>
              <a:t>Prevención de quemaduras e incendios</a:t>
            </a:r>
            <a:r>
              <a:rPr lang="en-US" dirty="0"/>
              <a:t>: Alimentos y </a:t>
            </a:r>
            <a:r>
              <a:rPr lang="es-ES" dirty="0"/>
              <a:t>bebidas</a:t>
            </a:r>
          </a:p>
        </p:txBody>
      </p:sp>
      <p:sp>
        <p:nvSpPr>
          <p:cNvPr id="4" name="Content Placeholder 3"/>
          <p:cNvSpPr>
            <a:spLocks noGrp="1"/>
          </p:cNvSpPr>
          <p:nvPr>
            <p:ph sz="half" idx="1"/>
          </p:nvPr>
        </p:nvSpPr>
        <p:spPr/>
        <p:txBody>
          <a:bodyPr>
            <a:normAutofit fontScale="92500" lnSpcReduction="20000"/>
          </a:bodyPr>
          <a:lstStyle/>
          <a:p>
            <a:r>
              <a:rPr lang="es-ES" dirty="0"/>
              <a:t>Mantenga a los niños lejos de las áreas para cocinar.</a:t>
            </a:r>
          </a:p>
          <a:p>
            <a:r>
              <a:rPr lang="es-ES" dirty="0"/>
              <a:t>No tome bebidas calientes ni traiga nada caliente cerca de los niños.</a:t>
            </a:r>
          </a:p>
          <a:p>
            <a:r>
              <a:rPr lang="es-ES" dirty="0"/>
              <a:t>No caliente los biberones en el microondas. </a:t>
            </a:r>
          </a:p>
          <a:p>
            <a:r>
              <a:rPr lang="es-ES" dirty="0"/>
              <a:t>Pruebe la comida caliente antes de dársela a un niño. </a:t>
            </a:r>
          </a:p>
          <a:p>
            <a:endParaRPr lang="es-ES" dirty="0"/>
          </a:p>
          <a:p>
            <a:endParaRPr lang="es-ES" dirty="0"/>
          </a:p>
          <a:p>
            <a:endParaRPr lang="es-ES" dirty="0"/>
          </a:p>
          <a:p>
            <a:endParaRPr lang="es-ES" dirty="0"/>
          </a:p>
        </p:txBody>
      </p:sp>
      <p:sp>
        <p:nvSpPr>
          <p:cNvPr id="5" name="Content Placeholder 4"/>
          <p:cNvSpPr>
            <a:spLocks noGrp="1"/>
          </p:cNvSpPr>
          <p:nvPr>
            <p:ph sz="half" idx="2"/>
          </p:nvPr>
        </p:nvSpPr>
        <p:spPr/>
        <p:txBody>
          <a:bodyPr>
            <a:normAutofit fontScale="92500" lnSpcReduction="20000"/>
          </a:bodyPr>
          <a:lstStyle/>
          <a:p>
            <a:r>
              <a:rPr lang="es-ES" dirty="0"/>
              <a:t>Mantenga los alimentos y bebidas calientes lejos de los bordes de las mesas y mostradores y lejos de las mesas con manteles.</a:t>
            </a:r>
          </a:p>
          <a:p>
            <a:r>
              <a:rPr lang="es-ES" dirty="0"/>
              <a:t>Use las hornillas traseras de la estufa para cocinar, voltee las asas de las ollas hacia la parte de atrás o hacia el centro.</a:t>
            </a:r>
          </a:p>
          <a:p>
            <a:endParaRPr lang="es-ES" dirty="0"/>
          </a:p>
          <a:p>
            <a:endParaRPr lang="es-ES" dirty="0"/>
          </a:p>
        </p:txBody>
      </p:sp>
    </p:spTree>
    <p:custDataLst>
      <p:tags r:id="rId1"/>
    </p:custDataLst>
    <p:extLst>
      <p:ext uri="{BB962C8B-B14F-4D97-AF65-F5344CB8AC3E}">
        <p14:creationId xmlns:p14="http://schemas.microsoft.com/office/powerpoint/2010/main" val="1283921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Prevención de quemaduras e incendios</a:t>
            </a:r>
            <a:r>
              <a:rPr lang="en-US" dirty="0"/>
              <a:t>: </a:t>
            </a:r>
            <a:r>
              <a:rPr lang="es-ES" dirty="0"/>
              <a:t>Prácticas</a:t>
            </a:r>
          </a:p>
        </p:txBody>
      </p:sp>
      <p:sp>
        <p:nvSpPr>
          <p:cNvPr id="3" name="Content Placeholder 2"/>
          <p:cNvSpPr>
            <a:spLocks noGrp="1"/>
          </p:cNvSpPr>
          <p:nvPr>
            <p:ph sz="half" idx="1"/>
          </p:nvPr>
        </p:nvSpPr>
        <p:spPr/>
        <p:txBody>
          <a:bodyPr>
            <a:normAutofit fontScale="92500" lnSpcReduction="10000"/>
          </a:bodyPr>
          <a:lstStyle/>
          <a:p>
            <a:r>
              <a:rPr lang="es-ES" dirty="0"/>
              <a:t>Guarde todos los productos químicos, cerillos y encendedores fuera del alcance de los niños.</a:t>
            </a:r>
          </a:p>
          <a:p>
            <a:r>
              <a:rPr lang="es-ES" dirty="0"/>
              <a:t>Enseñe a los niños a mantenerse lejos de cosas calientes y a no jugar con cerillos, encendedores, químicos, equipos eléctricos.</a:t>
            </a:r>
          </a:p>
        </p:txBody>
      </p:sp>
      <p:sp>
        <p:nvSpPr>
          <p:cNvPr id="4" name="Content Placeholder 3"/>
          <p:cNvSpPr>
            <a:spLocks noGrp="1"/>
          </p:cNvSpPr>
          <p:nvPr>
            <p:ph sz="half" idx="2"/>
          </p:nvPr>
        </p:nvSpPr>
        <p:spPr/>
        <p:txBody>
          <a:bodyPr>
            <a:normAutofit fontScale="92500" lnSpcReduction="10000"/>
          </a:bodyPr>
          <a:lstStyle/>
          <a:p>
            <a:r>
              <a:rPr lang="es-ES" dirty="0"/>
              <a:t>Planifique una ruta de escape en caso de incendio.</a:t>
            </a:r>
          </a:p>
          <a:p>
            <a:r>
              <a:rPr lang="es-ES" dirty="0"/>
              <a:t>Lleve a cabo simulacros de incendios y evacuación usando distintas salidas.</a:t>
            </a:r>
          </a:p>
          <a:p>
            <a:r>
              <a:rPr lang="es-ES" dirty="0"/>
              <a:t>Enseñe a los niños cómo parar, tirarse al piso y rodar.</a:t>
            </a:r>
          </a:p>
          <a:p>
            <a:endParaRPr lang="es-ES" dirty="0"/>
          </a:p>
        </p:txBody>
      </p:sp>
    </p:spTree>
    <p:custDataLst>
      <p:tags r:id="rId1"/>
    </p:custDataLst>
    <p:extLst>
      <p:ext uri="{BB962C8B-B14F-4D97-AF65-F5344CB8AC3E}">
        <p14:creationId xmlns:p14="http://schemas.microsoft.com/office/powerpoint/2010/main" val="39878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Riesgo de lesiones y etapas de desarrollo</a:t>
            </a:r>
          </a:p>
        </p:txBody>
      </p:sp>
      <p:sp>
        <p:nvSpPr>
          <p:cNvPr id="3" name="Content Placeholder 2"/>
          <p:cNvSpPr>
            <a:spLocks noGrp="1"/>
          </p:cNvSpPr>
          <p:nvPr>
            <p:ph idx="1"/>
          </p:nvPr>
        </p:nvSpPr>
        <p:spPr/>
        <p:txBody>
          <a:bodyPr/>
          <a:lstStyle/>
          <a:p>
            <a:r>
              <a:rPr lang="es-ES" dirty="0"/>
              <a:t>Las tasas de lesiones son bajas para los bebés, y estas aumentan con la edad del niño. </a:t>
            </a:r>
          </a:p>
          <a:p>
            <a:r>
              <a:rPr lang="es-ES" dirty="0"/>
              <a:t>Los niños de dos a cinco años se lesionan con mayor frecuencia.</a:t>
            </a:r>
          </a:p>
        </p:txBody>
      </p:sp>
    </p:spTree>
    <p:custDataLst>
      <p:tags r:id="rId1"/>
    </p:custDataLst>
    <p:extLst>
      <p:ext uri="{BB962C8B-B14F-4D97-AF65-F5344CB8AC3E}">
        <p14:creationId xmlns:p14="http://schemas.microsoft.com/office/powerpoint/2010/main" val="3684318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6727" y="228600"/>
            <a:ext cx="4710546" cy="6096000"/>
          </a:xfrm>
          <a:prstGeom prst="rect">
            <a:avLst/>
          </a:prstGeom>
          <a:ln>
            <a:solidFill>
              <a:srgbClr val="003473"/>
            </a:solidFill>
          </a:ln>
        </p:spPr>
      </p:pic>
    </p:spTree>
    <p:custDataLst>
      <p:tags r:id="rId1"/>
    </p:custDataLst>
    <p:extLst>
      <p:ext uri="{BB962C8B-B14F-4D97-AF65-F5344CB8AC3E}">
        <p14:creationId xmlns:p14="http://schemas.microsoft.com/office/powerpoint/2010/main" val="1721099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ES" dirty="0"/>
              <a:t>Atragantamiento</a:t>
            </a:r>
          </a:p>
        </p:txBody>
      </p:sp>
      <p:sp>
        <p:nvSpPr>
          <p:cNvPr id="5" name="Content Placeholder 4"/>
          <p:cNvSpPr>
            <a:spLocks noGrp="1"/>
          </p:cNvSpPr>
          <p:nvPr>
            <p:ph idx="1"/>
          </p:nvPr>
        </p:nvSpPr>
        <p:spPr/>
        <p:txBody>
          <a:bodyPr/>
          <a:lstStyle/>
          <a:p>
            <a:pPr marL="0" indent="0">
              <a:buNone/>
            </a:pPr>
            <a:r>
              <a:rPr lang="es-ES" dirty="0"/>
              <a:t>Los niños pequeños corren un mayor riesgo de atragantarse puesto que ellos:</a:t>
            </a:r>
          </a:p>
          <a:p>
            <a:r>
              <a:rPr lang="es-ES" dirty="0"/>
              <a:t>Exploran el mundo llevándose objetos a la boca.</a:t>
            </a:r>
          </a:p>
          <a:p>
            <a:r>
              <a:rPr lang="es-ES" dirty="0"/>
              <a:t>Apenas están aprendiendo a masticar y comer alimentos sólidos.</a:t>
            </a:r>
          </a:p>
          <a:p>
            <a:endParaRPr lang="es-ES" dirty="0"/>
          </a:p>
          <a:p>
            <a:endParaRPr lang="es-ES" dirty="0"/>
          </a:p>
        </p:txBody>
      </p:sp>
    </p:spTree>
    <p:custDataLst>
      <p:tags r:id="rId1"/>
    </p:custDataLst>
    <p:extLst>
      <p:ext uri="{BB962C8B-B14F-4D97-AF65-F5344CB8AC3E}">
        <p14:creationId xmlns:p14="http://schemas.microsoft.com/office/powerpoint/2010/main" val="3167841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440363"/>
          </a:xfrm>
        </p:spPr>
        <p:txBody>
          <a:bodyPr>
            <a:normAutofit/>
          </a:bodyPr>
          <a:lstStyle/>
          <a:p>
            <a:pPr marL="0" indent="0">
              <a:buNone/>
            </a:pPr>
            <a:r>
              <a:rPr lang="es-ES" dirty="0">
                <a:solidFill>
                  <a:srgbClr val="D90F81"/>
                </a:solidFill>
              </a:rPr>
              <a:t>Señales de atragantamiento y asfixia en los niños:</a:t>
            </a:r>
          </a:p>
          <a:p>
            <a:r>
              <a:rPr lang="es-ES" dirty="0"/>
              <a:t>dificultad para hablar o respirar, </a:t>
            </a:r>
          </a:p>
          <a:p>
            <a:r>
              <a:rPr lang="es-ES" dirty="0"/>
              <a:t>incapacidad de toser, </a:t>
            </a:r>
          </a:p>
          <a:p>
            <a:r>
              <a:rPr lang="es-ES" dirty="0"/>
              <a:t>ruidos sibilantes,  </a:t>
            </a:r>
          </a:p>
          <a:p>
            <a:r>
              <a:rPr lang="es-ES" dirty="0"/>
              <a:t>agarrarse la garganta o hacer gestos, </a:t>
            </a:r>
          </a:p>
          <a:p>
            <a:r>
              <a:rPr lang="es-ES" dirty="0"/>
              <a:t>un rostro morado, </a:t>
            </a:r>
          </a:p>
          <a:p>
            <a:r>
              <a:rPr lang="es-ES" dirty="0"/>
              <a:t>confusión y pérdida del sentido sin explicación (esta es una señal muy tardía).</a:t>
            </a:r>
          </a:p>
          <a:p>
            <a:endParaRPr lang="es-ES" dirty="0"/>
          </a:p>
        </p:txBody>
      </p:sp>
    </p:spTree>
    <p:custDataLst>
      <p:tags r:id="rId1"/>
    </p:custDataLst>
    <p:extLst>
      <p:ext uri="{BB962C8B-B14F-4D97-AF65-F5344CB8AC3E}">
        <p14:creationId xmlns:p14="http://schemas.microsoft.com/office/powerpoint/2010/main" val="2628547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Prevención del atragantamiento</a:t>
            </a: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7505700" cy="3219450"/>
          </a:xfrm>
          <a:prstGeom prst="rect">
            <a:avLst/>
          </a:prstGeom>
          <a:solidFill>
            <a:srgbClr val="0072BC"/>
          </a:solidFill>
          <a:ln>
            <a:noFill/>
          </a:ln>
        </p:spPr>
      </p:pic>
    </p:spTree>
    <p:custDataLst>
      <p:tags r:id="rId1"/>
    </p:custDataLst>
    <p:extLst>
      <p:ext uri="{BB962C8B-B14F-4D97-AF65-F5344CB8AC3E}">
        <p14:creationId xmlns:p14="http://schemas.microsoft.com/office/powerpoint/2010/main" val="3412355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Peligros de atragantamiento: Alimentos</a:t>
            </a:r>
          </a:p>
        </p:txBody>
      </p:sp>
      <p:sp>
        <p:nvSpPr>
          <p:cNvPr id="3" name="Content Placeholder 2"/>
          <p:cNvSpPr>
            <a:spLocks noGrp="1"/>
          </p:cNvSpPr>
          <p:nvPr>
            <p:ph sz="half" idx="1"/>
          </p:nvPr>
        </p:nvSpPr>
        <p:spPr/>
        <p:txBody>
          <a:bodyPr>
            <a:normAutofit fontScale="92500" lnSpcReduction="10000"/>
          </a:bodyPr>
          <a:lstStyle/>
          <a:p>
            <a:r>
              <a:rPr lang="es-ES" dirty="0"/>
              <a:t>Trozos de carne</a:t>
            </a:r>
          </a:p>
          <a:p>
            <a:r>
              <a:rPr lang="es-ES" dirty="0"/>
              <a:t>Aceitunas enteras</a:t>
            </a:r>
          </a:p>
          <a:p>
            <a:r>
              <a:rPr lang="es-ES" dirty="0"/>
              <a:t>Uvas y pasas enteras </a:t>
            </a:r>
          </a:p>
          <a:p>
            <a:r>
              <a:rPr lang="es-ES" dirty="0"/>
              <a:t>Cacahuates/nueces</a:t>
            </a:r>
          </a:p>
          <a:p>
            <a:r>
              <a:rPr lang="es-ES" dirty="0"/>
              <a:t>Chicle </a:t>
            </a:r>
          </a:p>
          <a:p>
            <a:r>
              <a:rPr lang="es-ES" dirty="0"/>
              <a:t>Palomitas de maíz</a:t>
            </a:r>
          </a:p>
          <a:p>
            <a:r>
              <a:rPr lang="es-ES" dirty="0"/>
              <a:t>Frutos secos</a:t>
            </a:r>
          </a:p>
          <a:p>
            <a:pPr marL="0" indent="0">
              <a:buNone/>
            </a:pPr>
            <a:endParaRPr lang="es-ES" dirty="0"/>
          </a:p>
        </p:txBody>
      </p:sp>
      <p:sp>
        <p:nvSpPr>
          <p:cNvPr id="4" name="Content Placeholder 3"/>
          <p:cNvSpPr>
            <a:spLocks noGrp="1"/>
          </p:cNvSpPr>
          <p:nvPr>
            <p:ph sz="half" idx="2"/>
          </p:nvPr>
        </p:nvSpPr>
        <p:spPr/>
        <p:txBody>
          <a:bodyPr>
            <a:normAutofit fontScale="92500" lnSpcReduction="10000"/>
          </a:bodyPr>
          <a:lstStyle/>
          <a:p>
            <a:r>
              <a:rPr lang="es-ES" dirty="0"/>
              <a:t>Caramelos duros, pastillas para la tos, paletas de dulce</a:t>
            </a:r>
          </a:p>
          <a:p>
            <a:r>
              <a:rPr lang="es-ES" dirty="0"/>
              <a:t>Verduras crudas (zanahorias, etc.)</a:t>
            </a:r>
          </a:p>
          <a:p>
            <a:r>
              <a:rPr lang="es-ES" dirty="0"/>
              <a:t>Perros calientes y salchichas (cortadas en rodajas o enteras)</a:t>
            </a:r>
          </a:p>
          <a:p>
            <a:r>
              <a:rPr lang="es-ES" dirty="0"/>
              <a:t>Semillas de sandía</a:t>
            </a:r>
          </a:p>
          <a:p>
            <a:r>
              <a:rPr lang="es-ES" dirty="0"/>
              <a:t>Cucharadas de crema de cacahuate</a:t>
            </a:r>
          </a:p>
          <a:p>
            <a:endParaRPr lang="es-ES" dirty="0"/>
          </a:p>
        </p:txBody>
      </p:sp>
    </p:spTree>
    <p:custDataLst>
      <p:tags r:id="rId1"/>
    </p:custDataLst>
    <p:extLst>
      <p:ext uri="{BB962C8B-B14F-4D97-AF65-F5344CB8AC3E}">
        <p14:creationId xmlns:p14="http://schemas.microsoft.com/office/powerpoint/2010/main" val="1498761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Peligros de atragantamiento</a:t>
            </a:r>
            <a:r>
              <a:rPr lang="en-US" dirty="0"/>
              <a:t>: </a:t>
            </a:r>
            <a:r>
              <a:rPr lang="es-ES" dirty="0"/>
              <a:t>Juguetes y objetos</a:t>
            </a:r>
          </a:p>
        </p:txBody>
      </p:sp>
      <p:sp>
        <p:nvSpPr>
          <p:cNvPr id="3" name="Content Placeholder 2"/>
          <p:cNvSpPr>
            <a:spLocks noGrp="1"/>
          </p:cNvSpPr>
          <p:nvPr>
            <p:ph sz="half" idx="1"/>
          </p:nvPr>
        </p:nvSpPr>
        <p:spPr/>
        <p:txBody>
          <a:bodyPr/>
          <a:lstStyle/>
          <a:p>
            <a:r>
              <a:rPr lang="es-ES" dirty="0"/>
              <a:t>Alfileres</a:t>
            </a:r>
          </a:p>
          <a:p>
            <a:r>
              <a:rPr lang="es-ES" dirty="0"/>
              <a:t>Monedas</a:t>
            </a:r>
          </a:p>
          <a:p>
            <a:r>
              <a:rPr lang="es-ES" dirty="0"/>
              <a:t>Clavos</a:t>
            </a:r>
          </a:p>
          <a:p>
            <a:r>
              <a:rPr lang="es-ES" dirty="0"/>
              <a:t>Palillos de dientes</a:t>
            </a:r>
          </a:p>
          <a:p>
            <a:r>
              <a:rPr lang="es-ES" dirty="0"/>
              <a:t>Joyas</a:t>
            </a:r>
          </a:p>
          <a:p>
            <a:r>
              <a:rPr lang="es-ES" dirty="0"/>
              <a:t>Piezas de juegos</a:t>
            </a:r>
          </a:p>
          <a:p>
            <a:endParaRPr lang="es-ES" dirty="0"/>
          </a:p>
          <a:p>
            <a:endParaRPr lang="es-ES" dirty="0"/>
          </a:p>
        </p:txBody>
      </p:sp>
      <p:sp>
        <p:nvSpPr>
          <p:cNvPr id="4" name="Content Placeholder 3"/>
          <p:cNvSpPr>
            <a:spLocks noGrp="1"/>
          </p:cNvSpPr>
          <p:nvPr>
            <p:ph sz="half" idx="2"/>
          </p:nvPr>
        </p:nvSpPr>
        <p:spPr/>
        <p:txBody>
          <a:bodyPr/>
          <a:lstStyle/>
          <a:p>
            <a:r>
              <a:rPr lang="es-ES" dirty="0"/>
              <a:t>Botones</a:t>
            </a:r>
          </a:p>
          <a:p>
            <a:r>
              <a:rPr lang="es-ES" dirty="0"/>
              <a:t>Juguetes pequeños</a:t>
            </a:r>
          </a:p>
          <a:p>
            <a:r>
              <a:rPr lang="es-ES" dirty="0"/>
              <a:t>Canicas</a:t>
            </a:r>
          </a:p>
          <a:p>
            <a:r>
              <a:rPr lang="es-ES" dirty="0" err="1"/>
              <a:t>Matatenas</a:t>
            </a:r>
            <a:endParaRPr lang="es-ES" dirty="0"/>
          </a:p>
          <a:p>
            <a:r>
              <a:rPr lang="es-ES" dirty="0"/>
              <a:t>Crayones</a:t>
            </a:r>
          </a:p>
          <a:p>
            <a:r>
              <a:rPr lang="es-ES" dirty="0"/>
              <a:t>Pilas </a:t>
            </a:r>
          </a:p>
          <a:p>
            <a:pPr marL="0" indent="0">
              <a:buNone/>
            </a:pPr>
            <a:endParaRPr lang="es-ES" dirty="0"/>
          </a:p>
          <a:p>
            <a:endParaRPr lang="es-ES" dirty="0"/>
          </a:p>
          <a:p>
            <a:endParaRPr lang="es-ES" dirty="0"/>
          </a:p>
        </p:txBody>
      </p:sp>
    </p:spTree>
    <p:custDataLst>
      <p:tags r:id="rId1"/>
    </p:custDataLst>
    <p:extLst>
      <p:ext uri="{BB962C8B-B14F-4D97-AF65-F5344CB8AC3E}">
        <p14:creationId xmlns:p14="http://schemas.microsoft.com/office/powerpoint/2010/main" val="2728188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Peligros de asfixia y estrangulamiento</a:t>
            </a:r>
          </a:p>
        </p:txBody>
      </p:sp>
      <p:sp>
        <p:nvSpPr>
          <p:cNvPr id="4" name="Content Placeholder 3"/>
          <p:cNvSpPr>
            <a:spLocks noGrp="1"/>
          </p:cNvSpPr>
          <p:nvPr>
            <p:ph sz="half" idx="1"/>
          </p:nvPr>
        </p:nvSpPr>
        <p:spPr/>
        <p:txBody>
          <a:bodyPr>
            <a:normAutofit lnSpcReduction="10000"/>
          </a:bodyPr>
          <a:lstStyle/>
          <a:p>
            <a:r>
              <a:rPr lang="es-ES" dirty="0"/>
              <a:t>Globos</a:t>
            </a:r>
          </a:p>
          <a:p>
            <a:r>
              <a:rPr lang="es-ES" dirty="0"/>
              <a:t>Bolsas de plástico</a:t>
            </a:r>
          </a:p>
          <a:p>
            <a:r>
              <a:rPr lang="es-ES" dirty="0"/>
              <a:t>Guantes desechables</a:t>
            </a:r>
          </a:p>
          <a:p>
            <a:r>
              <a:rPr lang="es-ES" dirty="0"/>
              <a:t>Cofres de juguetes sin hoyos para que entre aire</a:t>
            </a:r>
          </a:p>
          <a:p>
            <a:r>
              <a:rPr lang="es-ES" dirty="0"/>
              <a:t>Cordones de persianas y cortinas</a:t>
            </a:r>
          </a:p>
          <a:p>
            <a:r>
              <a:rPr lang="es-ES" dirty="0"/>
              <a:t>Cuerdas e hilo</a:t>
            </a:r>
          </a:p>
          <a:p>
            <a:pPr marL="0" indent="0">
              <a:buNone/>
            </a:pPr>
            <a:endParaRPr lang="es-ES" dirty="0"/>
          </a:p>
        </p:txBody>
      </p:sp>
      <p:sp>
        <p:nvSpPr>
          <p:cNvPr id="5" name="Content Placeholder 4"/>
          <p:cNvSpPr>
            <a:spLocks noGrp="1"/>
          </p:cNvSpPr>
          <p:nvPr>
            <p:ph sz="half" idx="2"/>
          </p:nvPr>
        </p:nvSpPr>
        <p:spPr/>
        <p:txBody>
          <a:bodyPr>
            <a:normAutofit lnSpcReduction="10000"/>
          </a:bodyPr>
          <a:lstStyle/>
          <a:p>
            <a:pPr>
              <a:buFont typeface="Wingdings" panose="05000000000000000000" pitchFamily="2" charset="2"/>
              <a:buChar char="v"/>
            </a:pPr>
            <a:r>
              <a:rPr lang="es-ES" dirty="0">
                <a:solidFill>
                  <a:srgbClr val="D90F81"/>
                </a:solidFill>
              </a:rPr>
              <a:t>Nunca coloque una cuna cera de una ventana.</a:t>
            </a:r>
          </a:p>
          <a:p>
            <a:pPr>
              <a:buFont typeface="Wingdings" panose="05000000000000000000" pitchFamily="2" charset="2"/>
              <a:buChar char="v"/>
            </a:pPr>
            <a:r>
              <a:rPr lang="es-ES" dirty="0">
                <a:solidFill>
                  <a:srgbClr val="D90F81"/>
                </a:solidFill>
              </a:rPr>
              <a:t>No cuelgue cobijas sobre los barandales de la cuna ni cuelgue juguetes/móviles de las cunas.</a:t>
            </a:r>
          </a:p>
          <a:p>
            <a:pPr>
              <a:buFont typeface="Wingdings" panose="05000000000000000000" pitchFamily="2" charset="2"/>
              <a:buChar char="v"/>
            </a:pPr>
            <a:r>
              <a:rPr lang="es-ES" dirty="0">
                <a:solidFill>
                  <a:srgbClr val="D90F81"/>
                </a:solidFill>
              </a:rPr>
              <a:t>Use cunas y corrales de juegos aprobados por la CSPC.</a:t>
            </a:r>
          </a:p>
        </p:txBody>
      </p:sp>
    </p:spTree>
    <p:custDataLst>
      <p:tags r:id="rId1"/>
    </p:custDataLst>
    <p:extLst>
      <p:ext uri="{BB962C8B-B14F-4D97-AF65-F5344CB8AC3E}">
        <p14:creationId xmlns:p14="http://schemas.microsoft.com/office/powerpoint/2010/main" val="2906776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Caídas</a:t>
            </a:r>
          </a:p>
        </p:txBody>
      </p:sp>
      <p:sp>
        <p:nvSpPr>
          <p:cNvPr id="3" name="Content Placeholder 2"/>
          <p:cNvSpPr>
            <a:spLocks noGrp="1"/>
          </p:cNvSpPr>
          <p:nvPr>
            <p:ph idx="1"/>
          </p:nvPr>
        </p:nvSpPr>
        <p:spPr/>
        <p:txBody>
          <a:bodyPr>
            <a:normAutofit/>
          </a:bodyPr>
          <a:lstStyle/>
          <a:p>
            <a:r>
              <a:rPr lang="es-ES" dirty="0"/>
              <a:t>Las caídas son la causa principal de lesiones en el entorno de cuidado infantil. </a:t>
            </a:r>
          </a:p>
          <a:p>
            <a:r>
              <a:rPr lang="es-ES" dirty="0"/>
              <a:t>Estas son las lesiones más comunes que requieren atención médica. </a:t>
            </a:r>
          </a:p>
          <a:p>
            <a:r>
              <a:rPr lang="es-ES" dirty="0"/>
              <a:t>Los niños de todas las edades pueden caerse.</a:t>
            </a:r>
          </a:p>
          <a:p>
            <a:r>
              <a:rPr lang="es-ES" dirty="0"/>
              <a:t>La prevención de caídas es el mayor reto para un entorno seguro.</a:t>
            </a:r>
          </a:p>
        </p:txBody>
      </p:sp>
    </p:spTree>
    <p:custDataLst>
      <p:tags r:id="rId1"/>
    </p:custDataLst>
    <p:extLst>
      <p:ext uri="{BB962C8B-B14F-4D97-AF65-F5344CB8AC3E}">
        <p14:creationId xmlns:p14="http://schemas.microsoft.com/office/powerpoint/2010/main" val="2229825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dirty="0"/>
              <a:t>Reducción del riesgo de caídas: Equipos</a:t>
            </a:r>
          </a:p>
        </p:txBody>
      </p:sp>
      <p:sp>
        <p:nvSpPr>
          <p:cNvPr id="5" name="Content Placeholder 4"/>
          <p:cNvSpPr>
            <a:spLocks noGrp="1"/>
          </p:cNvSpPr>
          <p:nvPr>
            <p:ph idx="1"/>
          </p:nvPr>
        </p:nvSpPr>
        <p:spPr/>
        <p:txBody>
          <a:bodyPr>
            <a:normAutofit/>
          </a:bodyPr>
          <a:lstStyle/>
          <a:p>
            <a:r>
              <a:rPr lang="es-ES" dirty="0"/>
              <a:t>Asegúrese de que los equipos estén en buenas condiciones, inspecciónelos para ver que sean seguros y de que sean apropiados según la etapa de desarrollo.</a:t>
            </a:r>
          </a:p>
          <a:p>
            <a:r>
              <a:rPr lang="es-ES" dirty="0"/>
              <a:t>Use muebles duraderos</a:t>
            </a:r>
            <a:r>
              <a:rPr lang="es-ES" dirty="0">
                <a:solidFill>
                  <a:srgbClr val="FF0000"/>
                </a:solidFill>
              </a:rPr>
              <a:t> </a:t>
            </a:r>
            <a:r>
              <a:rPr lang="es-ES" dirty="0"/>
              <a:t>y equilibrados que no se vuelquen con facilidad.</a:t>
            </a:r>
          </a:p>
          <a:p>
            <a:r>
              <a:rPr lang="es-ES" dirty="0"/>
              <a:t>Ponga rejas en la parte superior e inferior de escaleras.</a:t>
            </a:r>
          </a:p>
          <a:p>
            <a:endParaRPr lang="es-ES" dirty="0"/>
          </a:p>
        </p:txBody>
      </p:sp>
    </p:spTree>
    <p:custDataLst>
      <p:tags r:id="rId1"/>
    </p:custDataLst>
    <p:extLst>
      <p:ext uri="{BB962C8B-B14F-4D97-AF65-F5344CB8AC3E}">
        <p14:creationId xmlns:p14="http://schemas.microsoft.com/office/powerpoint/2010/main" val="3742541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4638"/>
            <a:ext cx="8534400" cy="1143000"/>
          </a:xfrm>
        </p:spPr>
        <p:txBody>
          <a:bodyPr>
            <a:normAutofit fontScale="90000"/>
          </a:bodyPr>
          <a:lstStyle/>
          <a:p>
            <a:r>
              <a:rPr lang="es-ES" dirty="0"/>
              <a:t>Reducción del riesgo de caídas</a:t>
            </a:r>
            <a:r>
              <a:rPr lang="en-US" dirty="0"/>
              <a:t>: </a:t>
            </a:r>
            <a:r>
              <a:rPr lang="es-ES" dirty="0"/>
              <a:t>Entorno</a:t>
            </a:r>
          </a:p>
        </p:txBody>
      </p:sp>
      <p:sp>
        <p:nvSpPr>
          <p:cNvPr id="2" name="Content Placeholder 1"/>
          <p:cNvSpPr>
            <a:spLocks noGrp="1"/>
          </p:cNvSpPr>
          <p:nvPr>
            <p:ph idx="1"/>
          </p:nvPr>
        </p:nvSpPr>
        <p:spPr/>
        <p:txBody>
          <a:bodyPr>
            <a:normAutofit fontScale="92500" lnSpcReduction="20000"/>
          </a:bodyPr>
          <a:lstStyle/>
          <a:p>
            <a:r>
              <a:rPr lang="es-ES" dirty="0"/>
              <a:t>Instale protectores y cerrojos de seguridad en las ventanas.</a:t>
            </a:r>
          </a:p>
          <a:p>
            <a:r>
              <a:rPr lang="es-ES" dirty="0"/>
              <a:t>Recoja los juguetes y otros objetos del piso.</a:t>
            </a:r>
          </a:p>
          <a:p>
            <a:r>
              <a:rPr lang="es-ES" dirty="0"/>
              <a:t>Limpie los derrames de inmediato. No use acabados de piso resbalosos.</a:t>
            </a:r>
          </a:p>
          <a:p>
            <a:r>
              <a:rPr lang="es-ES" dirty="0"/>
              <a:t>Quite los tapetes sueltos y resbalosos.</a:t>
            </a:r>
          </a:p>
          <a:p>
            <a:r>
              <a:rPr lang="es-ES" dirty="0"/>
              <a:t>Adapte su espacio para los niños con necesidades especiales de movilidad.</a:t>
            </a:r>
          </a:p>
          <a:p>
            <a:r>
              <a:rPr lang="es-ES" dirty="0"/>
              <a:t>Mantenga áreas de juegos seguras y apropiadas según el desarrollo. </a:t>
            </a:r>
          </a:p>
        </p:txBody>
      </p:sp>
    </p:spTree>
    <p:custDataLst>
      <p:tags r:id="rId1"/>
    </p:custDataLst>
    <p:extLst>
      <p:ext uri="{BB962C8B-B14F-4D97-AF65-F5344CB8AC3E}">
        <p14:creationId xmlns:p14="http://schemas.microsoft.com/office/powerpoint/2010/main" val="94606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8800" y="1828800"/>
            <a:ext cx="3185160" cy="38481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977" y="0"/>
            <a:ext cx="9178977" cy="1203960"/>
          </a:xfrm>
          <a:solidFill>
            <a:srgbClr val="8DC63F"/>
          </a:solidFill>
          <a:ln>
            <a:noFill/>
          </a:ln>
        </p:spPr>
        <p:txBody>
          <a:bodyPr>
            <a:normAutofit/>
          </a:bodyPr>
          <a:lstStyle/>
          <a:p>
            <a:r>
              <a:rPr lang="es-ES" dirty="0"/>
              <a:t>Nacimiento a 3 meses</a:t>
            </a:r>
          </a:p>
        </p:txBody>
      </p:sp>
      <p:graphicFrame>
        <p:nvGraphicFramePr>
          <p:cNvPr id="6" name="Table 5"/>
          <p:cNvGraphicFramePr>
            <a:graphicFrameLocks noGrp="1"/>
          </p:cNvGraphicFramePr>
          <p:nvPr>
            <p:extLst>
              <p:ext uri="{D42A27DB-BD31-4B8C-83A1-F6EECF244321}">
                <p14:modId xmlns:p14="http://schemas.microsoft.com/office/powerpoint/2010/main" val="1703334068"/>
              </p:ext>
            </p:extLst>
          </p:nvPr>
        </p:nvGraphicFramePr>
        <p:xfrm>
          <a:off x="76200" y="1371600"/>
          <a:ext cx="8747760" cy="4572000"/>
        </p:xfrm>
        <a:graphic>
          <a:graphicData uri="http://schemas.openxmlformats.org/drawingml/2006/table">
            <a:tbl>
              <a:tblPr firstRow="1" bandRow="1">
                <a:tableStyleId>{5C22544A-7EE6-4342-B048-85BDC9FD1C3A}</a:tableStyleId>
              </a:tblPr>
              <a:tblGrid>
                <a:gridCol w="2186940">
                  <a:extLst>
                    <a:ext uri="{9D8B030D-6E8A-4147-A177-3AD203B41FA5}">
                      <a16:colId xmlns:a16="http://schemas.microsoft.com/office/drawing/2014/main" val="20000"/>
                    </a:ext>
                  </a:extLst>
                </a:gridCol>
                <a:gridCol w="2186940">
                  <a:extLst>
                    <a:ext uri="{9D8B030D-6E8A-4147-A177-3AD203B41FA5}">
                      <a16:colId xmlns:a16="http://schemas.microsoft.com/office/drawing/2014/main" val="20001"/>
                    </a:ext>
                  </a:extLst>
                </a:gridCol>
                <a:gridCol w="2186940">
                  <a:extLst>
                    <a:ext uri="{9D8B030D-6E8A-4147-A177-3AD203B41FA5}">
                      <a16:colId xmlns:a16="http://schemas.microsoft.com/office/drawing/2014/main" val="20002"/>
                    </a:ext>
                  </a:extLst>
                </a:gridCol>
                <a:gridCol w="2186940">
                  <a:extLst>
                    <a:ext uri="{9D8B030D-6E8A-4147-A177-3AD203B41FA5}">
                      <a16:colId xmlns:a16="http://schemas.microsoft.com/office/drawing/2014/main" val="20003"/>
                    </a:ext>
                  </a:extLst>
                </a:gridCol>
              </a:tblGrid>
              <a:tr h="370840">
                <a:tc>
                  <a:txBody>
                    <a:bodyPr/>
                    <a:lstStyle/>
                    <a:p>
                      <a:r>
                        <a:rPr lang="es-ES" noProof="0" dirty="0"/>
                        <a:t>Edad</a:t>
                      </a:r>
                    </a:p>
                  </a:txBody>
                  <a:tcPr/>
                </a:tc>
                <a:tc>
                  <a:txBody>
                    <a:bodyPr/>
                    <a:lstStyle/>
                    <a:p>
                      <a:r>
                        <a:rPr lang="es-ES" noProof="0" dirty="0"/>
                        <a:t>Peculiaridades</a:t>
                      </a:r>
                    </a:p>
                  </a:txBody>
                  <a:tcPr/>
                </a:tc>
                <a:tc>
                  <a:txBody>
                    <a:bodyPr/>
                    <a:lstStyle/>
                    <a:p>
                      <a:r>
                        <a:rPr lang="es-ES" noProof="0" dirty="0"/>
                        <a:t>Riesgo de lesión</a:t>
                      </a:r>
                    </a:p>
                  </a:txBody>
                  <a:tcPr/>
                </a:tc>
                <a:tc>
                  <a:txBody>
                    <a:bodyPr/>
                    <a:lstStyle/>
                    <a:p>
                      <a:r>
                        <a:rPr lang="es-ES" noProof="0" dirty="0"/>
                        <a:t>Consejos para la prevención</a:t>
                      </a:r>
                    </a:p>
                  </a:txBody>
                  <a:tcPr/>
                </a:tc>
                <a:extLst>
                  <a:ext uri="{0D108BD9-81ED-4DB2-BD59-A6C34878D82A}">
                    <a16:rowId xmlns:a16="http://schemas.microsoft.com/office/drawing/2014/main" val="10000"/>
                  </a:ext>
                </a:extLst>
              </a:tr>
              <a:tr h="370840">
                <a:tc>
                  <a:txBody>
                    <a:bodyPr/>
                    <a:lstStyle/>
                    <a:p>
                      <a:r>
                        <a:rPr lang="es-ES" noProof="0" dirty="0"/>
                        <a:t>Nacimiento</a:t>
                      </a:r>
                      <a:r>
                        <a:rPr lang="es-ES" baseline="0" noProof="0" dirty="0"/>
                        <a:t> a 3 meses</a:t>
                      </a:r>
                      <a:endParaRPr lang="es-ES" noProof="0" dirty="0"/>
                    </a:p>
                  </a:txBody>
                  <a:tcPr/>
                </a:tc>
                <a:tc>
                  <a:txBody>
                    <a:bodyPr/>
                    <a:lstStyle/>
                    <a:p>
                      <a:pPr marL="285750" indent="-285750">
                        <a:buFont typeface="Wingdings"/>
                        <a:buChar char="§"/>
                      </a:pPr>
                      <a:r>
                        <a:rPr lang="es-ES" noProof="0" dirty="0">
                          <a:sym typeface="Wingdings"/>
                        </a:rPr>
                        <a:t>Come, duerme, llora.</a:t>
                      </a:r>
                    </a:p>
                    <a:p>
                      <a:pPr marL="285750" indent="-285750">
                        <a:buFont typeface="Wingdings"/>
                        <a:buChar char="§"/>
                      </a:pPr>
                      <a:r>
                        <a:rPr lang="es-ES" noProof="0" dirty="0">
                          <a:sym typeface="Wingdings"/>
                        </a:rPr>
                        <a:t>Tiene un fuerte reflejo</a:t>
                      </a:r>
                      <a:r>
                        <a:rPr lang="es-ES" baseline="0" noProof="0" dirty="0">
                          <a:sym typeface="Wingdings"/>
                        </a:rPr>
                        <a:t> de succión.</a:t>
                      </a:r>
                    </a:p>
                    <a:p>
                      <a:pPr marL="285750" indent="-285750">
                        <a:buFont typeface="Wingdings"/>
                        <a:buChar char="§"/>
                      </a:pPr>
                      <a:r>
                        <a:rPr lang="es-ES" baseline="0" noProof="0" dirty="0">
                          <a:sym typeface="Wingdings"/>
                        </a:rPr>
                        <a:t>Comienza a agarrar (objetos) y a rodarse inesperadamente.</a:t>
                      </a:r>
                    </a:p>
                    <a:p>
                      <a:pPr marL="285750" indent="-285750">
                        <a:buFont typeface="Wingdings"/>
                        <a:buChar char="§"/>
                      </a:pPr>
                      <a:r>
                        <a:rPr lang="es-ES" baseline="0" noProof="0" dirty="0">
                          <a:sym typeface="Wingdings"/>
                        </a:rPr>
                        <a:t>Necesita apoyo de la cabeza y el cuello.</a:t>
                      </a:r>
                      <a:endParaRPr lang="es-ES" noProof="0" dirty="0"/>
                    </a:p>
                  </a:txBody>
                  <a:tcPr/>
                </a:tc>
                <a:tc>
                  <a:txBody>
                    <a:bodyPr/>
                    <a:lstStyle/>
                    <a:p>
                      <a:pPr marL="285750" indent="-285750">
                        <a:buFont typeface="Wingdings"/>
                        <a:buChar char="§"/>
                      </a:pPr>
                      <a:r>
                        <a:rPr lang="es-ES" noProof="0" dirty="0">
                          <a:sym typeface="Wingdings"/>
                        </a:rPr>
                        <a:t>Se cae de sillones, mesas, mesas para</a:t>
                      </a:r>
                      <a:r>
                        <a:rPr lang="es-ES" baseline="0" noProof="0" dirty="0">
                          <a:sym typeface="Wingdings"/>
                        </a:rPr>
                        <a:t> cambiar pañales y de la cama.</a:t>
                      </a:r>
                    </a:p>
                    <a:p>
                      <a:pPr marL="285750" indent="-285750">
                        <a:buFont typeface="Wingdings"/>
                        <a:buChar char="§"/>
                      </a:pPr>
                      <a:r>
                        <a:rPr lang="es-ES" baseline="0" noProof="0" dirty="0">
                          <a:sym typeface="Wingdings"/>
                        </a:rPr>
                        <a:t>Se quema con líquidos calientes.</a:t>
                      </a:r>
                    </a:p>
                    <a:p>
                      <a:pPr marL="285750" indent="-285750">
                        <a:buFont typeface="Wingdings"/>
                        <a:buChar char="§"/>
                      </a:pPr>
                      <a:r>
                        <a:rPr lang="es-ES" baseline="0" noProof="0" dirty="0">
                          <a:sym typeface="Wingdings"/>
                        </a:rPr>
                        <a:t>Atragantamiento y asfixia.</a:t>
                      </a:r>
                    </a:p>
                    <a:p>
                      <a:pPr marL="285750" indent="-285750">
                        <a:buFont typeface="Wingdings"/>
                        <a:buChar char="§"/>
                      </a:pPr>
                      <a:r>
                        <a:rPr lang="es-ES" baseline="0" noProof="0" dirty="0">
                          <a:sym typeface="Wingdings"/>
                        </a:rPr>
                        <a:t>Síndrome de muerte infantil súbita (SIDS, por sus siglas en inglés).</a:t>
                      </a:r>
                      <a:endParaRPr lang="es-ES" noProof="0" dirty="0">
                        <a:solidFill>
                          <a:schemeClr val="tx1">
                            <a:lumMod val="60000"/>
                            <a:lumOff val="40000"/>
                          </a:schemeClr>
                        </a:solidFill>
                      </a:endParaRPr>
                    </a:p>
                  </a:txBody>
                  <a:tcPr/>
                </a:tc>
                <a:tc>
                  <a:txBody>
                    <a:bodyPr/>
                    <a:lstStyle/>
                    <a:p>
                      <a:r>
                        <a:rPr lang="en-US" noProof="0" dirty="0">
                          <a:solidFill>
                            <a:schemeClr val="tx1">
                              <a:lumMod val="60000"/>
                              <a:lumOff val="40000"/>
                            </a:schemeClr>
                          </a:solidFill>
                        </a:rPr>
                        <a:t>(This column should be blank, so the tips appear in the next slide)</a:t>
                      </a:r>
                      <a:endParaRPr lang="es-ES" noProof="0" dirty="0">
                        <a:solidFill>
                          <a:schemeClr val="tx1">
                            <a:lumMod val="60000"/>
                            <a:lumOff val="40000"/>
                          </a:schemeClr>
                        </a:solidFill>
                      </a:endParaRPr>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7244997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Reducción del riesgo de caídas</a:t>
            </a:r>
            <a:r>
              <a:rPr lang="en-US" dirty="0"/>
              <a:t>: </a:t>
            </a:r>
            <a:r>
              <a:rPr lang="es-ES" dirty="0"/>
              <a:t>Supervisión</a:t>
            </a:r>
          </a:p>
        </p:txBody>
      </p:sp>
      <p:sp>
        <p:nvSpPr>
          <p:cNvPr id="3" name="Content Placeholder 2"/>
          <p:cNvSpPr>
            <a:spLocks noGrp="1"/>
          </p:cNvSpPr>
          <p:nvPr>
            <p:ph idx="1"/>
          </p:nvPr>
        </p:nvSpPr>
        <p:spPr/>
        <p:txBody>
          <a:bodyPr>
            <a:normAutofit fontScale="92500"/>
          </a:bodyPr>
          <a:lstStyle/>
          <a:p>
            <a:r>
              <a:rPr lang="es-ES" dirty="0"/>
              <a:t>No permita que los niños se suban a los muebles.</a:t>
            </a:r>
          </a:p>
          <a:p>
            <a:r>
              <a:rPr lang="es-ES" dirty="0"/>
              <a:t>Nunca deje a los bebés o niños pequeños sin supervisión en una cama, mesa para cambiar pañales u otra superficie alta.</a:t>
            </a:r>
          </a:p>
          <a:p>
            <a:r>
              <a:rPr lang="es-ES" dirty="0"/>
              <a:t>Haga que se cumplan las reglas sobre dónde pueden correr los niños.</a:t>
            </a:r>
          </a:p>
          <a:p>
            <a:r>
              <a:rPr lang="es-ES" dirty="0"/>
              <a:t>Haga que se cumplan las reglas consistentemente para la seguridad del área de juegos (por ejemplo, no correr al subir la resbaladera).</a:t>
            </a:r>
          </a:p>
        </p:txBody>
      </p:sp>
    </p:spTree>
    <p:custDataLst>
      <p:tags r:id="rId1"/>
    </p:custDataLst>
    <p:extLst>
      <p:ext uri="{BB962C8B-B14F-4D97-AF65-F5344CB8AC3E}">
        <p14:creationId xmlns:p14="http://schemas.microsoft.com/office/powerpoint/2010/main" val="20653047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a:t>Envenenamiento</a:t>
            </a:r>
          </a:p>
        </p:txBody>
      </p:sp>
      <p:sp>
        <p:nvSpPr>
          <p:cNvPr id="5" name="Content Placeholder 4"/>
          <p:cNvSpPr>
            <a:spLocks noGrp="1"/>
          </p:cNvSpPr>
          <p:nvPr>
            <p:ph idx="1"/>
          </p:nvPr>
        </p:nvSpPr>
        <p:spPr/>
        <p:txBody>
          <a:bodyPr>
            <a:normAutofit lnSpcReduction="10000"/>
          </a:bodyPr>
          <a:lstStyle/>
          <a:p>
            <a:r>
              <a:rPr lang="es-ES" dirty="0"/>
              <a:t>Los envenenamientos ocurren debido a muchos productos comunes que se encuentran en el hogar o entorno de cuidado infantil o alrededor de estos.</a:t>
            </a:r>
          </a:p>
          <a:p>
            <a:r>
              <a:rPr lang="es-ES" dirty="0"/>
              <a:t>El envenenamiento puede ocurrir al comer o beber algo, al tener contacto con la piel, al caer algo en los ojos, al respirar gases, por heridas de piquetes y piquetes o mordeduras de animales e insectos.</a:t>
            </a:r>
          </a:p>
        </p:txBody>
      </p:sp>
    </p:spTree>
    <p:custDataLst>
      <p:tags r:id="rId1"/>
    </p:custDataLst>
    <p:extLst>
      <p:ext uri="{BB962C8B-B14F-4D97-AF65-F5344CB8AC3E}">
        <p14:creationId xmlns:p14="http://schemas.microsoft.com/office/powerpoint/2010/main" val="4253452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a:t>Peligros de envenenamiento</a:t>
            </a:r>
          </a:p>
        </p:txBody>
      </p:sp>
      <p:sp>
        <p:nvSpPr>
          <p:cNvPr id="6" name="Content Placeholder 5"/>
          <p:cNvSpPr>
            <a:spLocks noGrp="1"/>
          </p:cNvSpPr>
          <p:nvPr>
            <p:ph sz="half" idx="1"/>
          </p:nvPr>
        </p:nvSpPr>
        <p:spPr/>
        <p:txBody>
          <a:bodyPr>
            <a:normAutofit lnSpcReduction="10000"/>
          </a:bodyPr>
          <a:lstStyle/>
          <a:p>
            <a:r>
              <a:rPr lang="es-ES" dirty="0"/>
              <a:t>medicamentos (recetados y de venta libre) </a:t>
            </a:r>
          </a:p>
          <a:p>
            <a:r>
              <a:rPr lang="es-ES" dirty="0"/>
              <a:t>cosméticos </a:t>
            </a:r>
          </a:p>
          <a:p>
            <a:r>
              <a:rPr lang="es-ES" dirty="0"/>
              <a:t>productos de limpieza, </a:t>
            </a:r>
            <a:r>
              <a:rPr lang="es-ES" dirty="0" err="1"/>
              <a:t>higienizantes</a:t>
            </a:r>
            <a:r>
              <a:rPr lang="es-ES" dirty="0"/>
              <a:t> y desinfectantes</a:t>
            </a:r>
          </a:p>
          <a:p>
            <a:r>
              <a:rPr lang="es-ES" dirty="0"/>
              <a:t>materiales de arte y trabajos manuales</a:t>
            </a:r>
          </a:p>
          <a:p>
            <a:r>
              <a:rPr lang="es-ES" dirty="0"/>
              <a:t>pilas</a:t>
            </a:r>
          </a:p>
          <a:p>
            <a:endParaRPr lang="es-ES" dirty="0"/>
          </a:p>
          <a:p>
            <a:endParaRPr lang="es-ES" dirty="0"/>
          </a:p>
          <a:p>
            <a:endParaRPr lang="es-ES" dirty="0"/>
          </a:p>
        </p:txBody>
      </p:sp>
      <p:sp>
        <p:nvSpPr>
          <p:cNvPr id="7" name="Content Placeholder 6"/>
          <p:cNvSpPr>
            <a:spLocks noGrp="1"/>
          </p:cNvSpPr>
          <p:nvPr>
            <p:ph sz="half" idx="2"/>
          </p:nvPr>
        </p:nvSpPr>
        <p:spPr/>
        <p:txBody>
          <a:bodyPr>
            <a:normAutofit lnSpcReduction="10000"/>
          </a:bodyPr>
          <a:lstStyle/>
          <a:p>
            <a:r>
              <a:rPr lang="es-ES" dirty="0">
                <a:solidFill>
                  <a:srgbClr val="003473"/>
                </a:solidFill>
              </a:rPr>
              <a:t>pintura que contiene plomo, polvo, tierra, accesorios de plomería y cerámica</a:t>
            </a:r>
          </a:p>
          <a:p>
            <a:r>
              <a:rPr lang="es-ES" dirty="0"/>
              <a:t>productos de automóviles</a:t>
            </a:r>
          </a:p>
          <a:p>
            <a:r>
              <a:rPr lang="es-ES" dirty="0"/>
              <a:t>productos de jardinería</a:t>
            </a:r>
          </a:p>
          <a:p>
            <a:r>
              <a:rPr lang="es-ES" dirty="0"/>
              <a:t>pesticidas</a:t>
            </a:r>
          </a:p>
          <a:p>
            <a:r>
              <a:rPr lang="es-ES" dirty="0"/>
              <a:t>ciertas plantas y hongos</a:t>
            </a:r>
          </a:p>
          <a:p>
            <a:endParaRPr lang="es-ES" dirty="0"/>
          </a:p>
          <a:p>
            <a:endParaRPr lang="es-ES" dirty="0"/>
          </a:p>
          <a:p>
            <a:endParaRPr lang="es-ES" dirty="0"/>
          </a:p>
        </p:txBody>
      </p:sp>
    </p:spTree>
    <p:custDataLst>
      <p:tags r:id="rId1"/>
    </p:custDataLst>
    <p:extLst>
      <p:ext uri="{BB962C8B-B14F-4D97-AF65-F5344CB8AC3E}">
        <p14:creationId xmlns:p14="http://schemas.microsoft.com/office/powerpoint/2010/main" val="1160082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ES" dirty="0"/>
              <a:t>Prevención del envenenamiento: Entorno</a:t>
            </a:r>
          </a:p>
        </p:txBody>
      </p:sp>
      <p:sp>
        <p:nvSpPr>
          <p:cNvPr id="6" name="Content Placeholder 5"/>
          <p:cNvSpPr>
            <a:spLocks noGrp="1"/>
          </p:cNvSpPr>
          <p:nvPr>
            <p:ph idx="1"/>
          </p:nvPr>
        </p:nvSpPr>
        <p:spPr/>
        <p:txBody>
          <a:bodyPr>
            <a:normAutofit fontScale="92500" lnSpcReduction="10000"/>
          </a:bodyPr>
          <a:lstStyle/>
          <a:p>
            <a:r>
              <a:rPr lang="es-ES" dirty="0"/>
              <a:t>Mantenga todo lo que podría envenenar a un niño fuera del alcance de los niños.</a:t>
            </a:r>
          </a:p>
          <a:p>
            <a:r>
              <a:rPr lang="es-ES" dirty="0"/>
              <a:t>Guarde las carteras lejos de las áreas de juegos de los niños.</a:t>
            </a:r>
          </a:p>
          <a:p>
            <a:r>
              <a:rPr lang="es-ES" dirty="0"/>
              <a:t>Cree un lugar especial para que las familias y los visitantes pongan sus carteras y mochilas cuando estén allí durante un corto periodo de tiempo.</a:t>
            </a:r>
          </a:p>
          <a:p>
            <a:r>
              <a:rPr lang="es-ES" dirty="0"/>
              <a:t>Consulte con su departamento local de desechos acerca de cómo desechar de manera segura materiales peligrosos/venenosos que no necesita.</a:t>
            </a:r>
          </a:p>
        </p:txBody>
      </p:sp>
    </p:spTree>
    <p:custDataLst>
      <p:tags r:id="rId1"/>
    </p:custDataLst>
    <p:extLst>
      <p:ext uri="{BB962C8B-B14F-4D97-AF65-F5344CB8AC3E}">
        <p14:creationId xmlns:p14="http://schemas.microsoft.com/office/powerpoint/2010/main" val="20136649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Prevención del envenenamiento</a:t>
            </a:r>
            <a:r>
              <a:rPr lang="en-US" dirty="0"/>
              <a:t>: </a:t>
            </a:r>
            <a:r>
              <a:rPr lang="es-ES" dirty="0"/>
              <a:t>Prácticas</a:t>
            </a:r>
          </a:p>
        </p:txBody>
      </p:sp>
      <p:sp>
        <p:nvSpPr>
          <p:cNvPr id="3" name="Content Placeholder 2"/>
          <p:cNvSpPr>
            <a:spLocks noGrp="1"/>
          </p:cNvSpPr>
          <p:nvPr>
            <p:ph idx="1"/>
          </p:nvPr>
        </p:nvSpPr>
        <p:spPr/>
        <p:txBody>
          <a:bodyPr>
            <a:normAutofit fontScale="92500" lnSpcReduction="20000"/>
          </a:bodyPr>
          <a:lstStyle/>
          <a:p>
            <a:r>
              <a:rPr lang="es-ES" dirty="0"/>
              <a:t>Inspeccione de forma rutinaria las áreas de cuidado infantil para detectar peligros de seguridad. Quite los peligros de inmediato.</a:t>
            </a:r>
          </a:p>
          <a:p>
            <a:r>
              <a:rPr lang="es-ES" dirty="0"/>
              <a:t>Proporcione supervisión activa en todo momento.</a:t>
            </a:r>
          </a:p>
          <a:p>
            <a:r>
              <a:rPr lang="es-ES" dirty="0"/>
              <a:t>Enseñe prevención del envenenamiento a los niños y al personal.</a:t>
            </a:r>
          </a:p>
          <a:p>
            <a:r>
              <a:rPr lang="es-ES" dirty="0"/>
              <a:t>Nunca le llame caramelo a un medicamento.</a:t>
            </a:r>
          </a:p>
          <a:p>
            <a:r>
              <a:rPr lang="es-ES" dirty="0"/>
              <a:t>Mantenga el número del Centro para el Control del Envenenamiento cerca de un teléfono </a:t>
            </a:r>
            <a:br>
              <a:rPr lang="es-ES" dirty="0"/>
            </a:br>
            <a:r>
              <a:rPr lang="es-ES" dirty="0"/>
              <a:t>(800-222-1222).</a:t>
            </a:r>
          </a:p>
        </p:txBody>
      </p:sp>
    </p:spTree>
    <p:custDataLst>
      <p:tags r:id="rId1"/>
    </p:custDataLst>
    <p:extLst>
      <p:ext uri="{BB962C8B-B14F-4D97-AF65-F5344CB8AC3E}">
        <p14:creationId xmlns:p14="http://schemas.microsoft.com/office/powerpoint/2010/main" val="7901578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a:t>Encuentre los peligros</a:t>
            </a: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85234" y="1371600"/>
            <a:ext cx="7373532" cy="4744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127864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36"/>
            <a:ext cx="9144000" cy="1143000"/>
          </a:xfrm>
          <a:solidFill>
            <a:srgbClr val="0072BC"/>
          </a:solidFill>
        </p:spPr>
        <p:txBody>
          <a:bodyPr/>
          <a:lstStyle/>
          <a:p>
            <a:r>
              <a:rPr lang="es-ES" dirty="0">
                <a:solidFill>
                  <a:schemeClr val="bg1"/>
                </a:solidFill>
              </a:rPr>
              <a:t>Ahogamiento</a:t>
            </a:r>
          </a:p>
        </p:txBody>
      </p:sp>
      <p:sp>
        <p:nvSpPr>
          <p:cNvPr id="3" name="Content Placeholder 2"/>
          <p:cNvSpPr>
            <a:spLocks noGrp="1"/>
          </p:cNvSpPr>
          <p:nvPr>
            <p:ph idx="1"/>
          </p:nvPr>
        </p:nvSpPr>
        <p:spPr/>
        <p:txBody>
          <a:bodyPr/>
          <a:lstStyle/>
          <a:p>
            <a:r>
              <a:rPr lang="es-ES" dirty="0"/>
              <a:t>Los niños entre las edades de uno y cuatro años corren un mayor riesgo de ahogarse.</a:t>
            </a:r>
          </a:p>
          <a:p>
            <a:r>
              <a:rPr lang="es-ES" dirty="0"/>
              <a:t>Incluso una cubeta que contenga solo unas cuantas pulgadas de agua puede ser peligrosa para un niño pequeño.</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3807" y="3657600"/>
            <a:ext cx="231982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243046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36"/>
            <a:ext cx="9144000" cy="1143000"/>
          </a:xfrm>
          <a:solidFill>
            <a:srgbClr val="0072BC"/>
          </a:solidFill>
        </p:spPr>
        <p:txBody>
          <a:bodyPr/>
          <a:lstStyle/>
          <a:p>
            <a:r>
              <a:rPr lang="es-ES" dirty="0">
                <a:solidFill>
                  <a:schemeClr val="bg1"/>
                </a:solidFill>
              </a:rPr>
              <a:t>Prevención del ahogamiento</a:t>
            </a:r>
          </a:p>
        </p:txBody>
      </p:sp>
      <p:sp>
        <p:nvSpPr>
          <p:cNvPr id="3" name="Content Placeholder 2"/>
          <p:cNvSpPr>
            <a:spLocks noGrp="1"/>
          </p:cNvSpPr>
          <p:nvPr>
            <p:ph idx="1"/>
          </p:nvPr>
        </p:nvSpPr>
        <p:spPr/>
        <p:txBody>
          <a:bodyPr>
            <a:normAutofit fontScale="85000" lnSpcReduction="10000"/>
          </a:bodyPr>
          <a:lstStyle/>
          <a:p>
            <a:r>
              <a:rPr lang="es-ES" dirty="0"/>
              <a:t>Nunca deje a un niño solo en un cuerpo de agua o alrededor de este (por ejemplo, una tina, inodoro, cubeta, piscina o piscina para chapotear).</a:t>
            </a:r>
          </a:p>
          <a:p>
            <a:r>
              <a:rPr lang="es-ES" dirty="0"/>
              <a:t>Vacíe el agua de cubetas y otra agua estancada cuando no esté en uso.</a:t>
            </a:r>
          </a:p>
          <a:p>
            <a:r>
              <a:rPr lang="es-ES" dirty="0"/>
              <a:t>Siempre proporcione supervisión cuidadosa, directa y constante alrededor de los cuerpos de agua.</a:t>
            </a:r>
          </a:p>
          <a:p>
            <a:r>
              <a:rPr lang="es-ES" dirty="0"/>
              <a:t>Encierre los peligros de agua con una cerca que mida por lo menos cinco pies de altura con una reja que se cierre por sí misma que mida por lo menos 55 pulgadas de altura.</a:t>
            </a:r>
          </a:p>
          <a:p>
            <a:endParaRPr lang="es-ES" dirty="0"/>
          </a:p>
          <a:p>
            <a:endParaRPr lang="es-ES" dirty="0"/>
          </a:p>
        </p:txBody>
      </p:sp>
    </p:spTree>
    <p:custDataLst>
      <p:tags r:id="rId1"/>
    </p:custDataLst>
    <p:extLst>
      <p:ext uri="{BB962C8B-B14F-4D97-AF65-F5344CB8AC3E}">
        <p14:creationId xmlns:p14="http://schemas.microsoft.com/office/powerpoint/2010/main" val="19816028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36"/>
            <a:ext cx="9144000" cy="1143000"/>
          </a:xfrm>
          <a:solidFill>
            <a:srgbClr val="0072BC"/>
          </a:solidFill>
        </p:spPr>
        <p:txBody>
          <a:bodyPr>
            <a:normAutofit fontScale="90000"/>
          </a:bodyPr>
          <a:lstStyle/>
          <a:p>
            <a:r>
              <a:rPr lang="es-ES" dirty="0">
                <a:solidFill>
                  <a:schemeClr val="bg1"/>
                </a:solidFill>
              </a:rPr>
              <a:t>Encuentre formas seguras de jugar con agua</a:t>
            </a:r>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043113" y="1496660"/>
            <a:ext cx="5057775" cy="4818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614091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a:t>Seguridad del niño pasajero</a:t>
            </a:r>
          </a:p>
        </p:txBody>
      </p:sp>
      <p:sp>
        <p:nvSpPr>
          <p:cNvPr id="3" name="Content Placeholder 2"/>
          <p:cNvSpPr>
            <a:spLocks noGrp="1"/>
          </p:cNvSpPr>
          <p:nvPr>
            <p:ph idx="1"/>
          </p:nvPr>
        </p:nvSpPr>
        <p:spPr/>
        <p:txBody>
          <a:bodyPr>
            <a:normAutofit fontScale="70000" lnSpcReduction="20000"/>
          </a:bodyPr>
          <a:lstStyle/>
          <a:p>
            <a:r>
              <a:rPr lang="es-ES" dirty="0"/>
              <a:t>Los niños menores de 2 años deben viajar en un asiento infantil para autos colocado de cara hacia el asiento de atrás del auto, a menos que el niño pese 40 libras o más O mida 40 pulgadas o más de estatura. El niño deberá estar asegurado de manera que cumpla con los límites de estatura y peso especificados por el fabricante del asiento infantil para autos.</a:t>
            </a:r>
          </a:p>
          <a:p>
            <a:pPr lvl="0"/>
            <a:r>
              <a:rPr lang="es-ES" dirty="0"/>
              <a:t>​Los niños menores de 8 años deben estar asegurados en un asiento infantil para autos o en un asiento elevado en el asiento de atrás. </a:t>
            </a:r>
          </a:p>
          <a:p>
            <a:pPr lvl="0"/>
            <a:r>
              <a:rPr lang="es-ES" dirty="0"/>
              <a:t>Los niños de 8 años O que midan 4’9” de estatura deben estar asegurados por un cinturón de seguridad. </a:t>
            </a:r>
          </a:p>
          <a:p>
            <a:pPr lvl="0"/>
            <a:r>
              <a:rPr lang="es-ES" dirty="0"/>
              <a:t>Los pasajeros que tienen 16 años y más están sujetos a la ley de cinturón de seguridad obligatorio de California. </a:t>
            </a:r>
          </a:p>
          <a:p>
            <a:endParaRPr lang="es-ES" dirty="0"/>
          </a:p>
        </p:txBody>
      </p:sp>
    </p:spTree>
    <p:custDataLst>
      <p:tags r:id="rId1"/>
    </p:custDataLst>
    <p:extLst>
      <p:ext uri="{BB962C8B-B14F-4D97-AF65-F5344CB8AC3E}">
        <p14:creationId xmlns:p14="http://schemas.microsoft.com/office/powerpoint/2010/main" val="3404867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ES" dirty="0"/>
              <a:t>Nacimiento a 3 meses</a:t>
            </a:r>
          </a:p>
        </p:txBody>
      </p:sp>
      <p:graphicFrame>
        <p:nvGraphicFramePr>
          <p:cNvPr id="5" name="Table 4"/>
          <p:cNvGraphicFramePr>
            <a:graphicFrameLocks noGrp="1"/>
          </p:cNvGraphicFramePr>
          <p:nvPr>
            <p:extLst>
              <p:ext uri="{D42A27DB-BD31-4B8C-83A1-F6EECF244321}">
                <p14:modId xmlns:p14="http://schemas.microsoft.com/office/powerpoint/2010/main" val="3178541487"/>
              </p:ext>
            </p:extLst>
          </p:nvPr>
        </p:nvGraphicFramePr>
        <p:xfrm>
          <a:off x="457200" y="1600200"/>
          <a:ext cx="8747760" cy="4846320"/>
        </p:xfrm>
        <a:graphic>
          <a:graphicData uri="http://schemas.openxmlformats.org/drawingml/2006/table">
            <a:tbl>
              <a:tblPr firstRow="1" bandRow="1">
                <a:tableStyleId>{5C22544A-7EE6-4342-B048-85BDC9FD1C3A}</a:tableStyleId>
              </a:tblPr>
              <a:tblGrid>
                <a:gridCol w="2186940">
                  <a:extLst>
                    <a:ext uri="{9D8B030D-6E8A-4147-A177-3AD203B41FA5}">
                      <a16:colId xmlns:a16="http://schemas.microsoft.com/office/drawing/2014/main" val="20000"/>
                    </a:ext>
                  </a:extLst>
                </a:gridCol>
                <a:gridCol w="2186940">
                  <a:extLst>
                    <a:ext uri="{9D8B030D-6E8A-4147-A177-3AD203B41FA5}">
                      <a16:colId xmlns:a16="http://schemas.microsoft.com/office/drawing/2014/main" val="20001"/>
                    </a:ext>
                  </a:extLst>
                </a:gridCol>
                <a:gridCol w="2186940">
                  <a:extLst>
                    <a:ext uri="{9D8B030D-6E8A-4147-A177-3AD203B41FA5}">
                      <a16:colId xmlns:a16="http://schemas.microsoft.com/office/drawing/2014/main" val="20002"/>
                    </a:ext>
                  </a:extLst>
                </a:gridCol>
                <a:gridCol w="2186940">
                  <a:extLst>
                    <a:ext uri="{9D8B030D-6E8A-4147-A177-3AD203B41FA5}">
                      <a16:colId xmlns:a16="http://schemas.microsoft.com/office/drawing/2014/main" val="20003"/>
                    </a:ext>
                  </a:extLst>
                </a:gridCol>
              </a:tblGrid>
              <a:tr h="370840">
                <a:tc>
                  <a:txBody>
                    <a:bodyPr/>
                    <a:lstStyle/>
                    <a:p>
                      <a:r>
                        <a:rPr lang="es-ES" noProof="0" dirty="0"/>
                        <a:t>Edad</a:t>
                      </a:r>
                    </a:p>
                  </a:txBody>
                  <a:tcPr/>
                </a:tc>
                <a:tc>
                  <a:txBody>
                    <a:bodyPr/>
                    <a:lstStyle/>
                    <a:p>
                      <a:r>
                        <a:rPr lang="es-ES" noProof="0" dirty="0"/>
                        <a:t>Peculiaridades</a:t>
                      </a:r>
                    </a:p>
                  </a:txBody>
                  <a:tcPr/>
                </a:tc>
                <a:tc>
                  <a:txBody>
                    <a:bodyPr/>
                    <a:lstStyle/>
                    <a:p>
                      <a:r>
                        <a:rPr lang="es-ES" noProof="0" dirty="0"/>
                        <a:t>Riesgo de lesión</a:t>
                      </a:r>
                    </a:p>
                  </a:txBody>
                  <a:tcPr/>
                </a:tc>
                <a:tc>
                  <a:txBody>
                    <a:bodyPr/>
                    <a:lstStyle/>
                    <a:p>
                      <a:r>
                        <a:rPr lang="es-ES" noProof="0" dirty="0"/>
                        <a:t>Consejos para la prevención</a:t>
                      </a:r>
                    </a:p>
                  </a:txBody>
                  <a:tcPr/>
                </a:tc>
                <a:extLst>
                  <a:ext uri="{0D108BD9-81ED-4DB2-BD59-A6C34878D82A}">
                    <a16:rowId xmlns:a16="http://schemas.microsoft.com/office/drawing/2014/main" val="10000"/>
                  </a:ext>
                </a:extLst>
              </a:tr>
              <a:tr h="370840">
                <a:tc>
                  <a:txBody>
                    <a:bodyPr/>
                    <a:lstStyle/>
                    <a:p>
                      <a:r>
                        <a:rPr lang="es-ES" noProof="0" dirty="0"/>
                        <a:t>Nacimiento</a:t>
                      </a:r>
                      <a:r>
                        <a:rPr lang="es-ES" baseline="0" noProof="0" dirty="0"/>
                        <a:t> a 3 meses</a:t>
                      </a:r>
                      <a:endParaRPr lang="es-ES" noProof="0" dirty="0"/>
                    </a:p>
                  </a:txBody>
                  <a:tcPr/>
                </a:tc>
                <a:tc>
                  <a:txBody>
                    <a:bodyPr/>
                    <a:lstStyle/>
                    <a:p>
                      <a:pPr marL="285750" indent="-285750">
                        <a:buFont typeface="Wingdings"/>
                        <a:buChar char="§"/>
                      </a:pPr>
                      <a:r>
                        <a:rPr lang="es-ES" noProof="0" dirty="0">
                          <a:sym typeface="Wingdings"/>
                        </a:rPr>
                        <a:t>Come, duerme, llora.</a:t>
                      </a:r>
                    </a:p>
                    <a:p>
                      <a:pPr marL="285750" indent="-285750">
                        <a:buFont typeface="Wingdings"/>
                        <a:buChar char="§"/>
                      </a:pPr>
                      <a:r>
                        <a:rPr lang="es-ES" noProof="0" dirty="0">
                          <a:sym typeface="Wingdings"/>
                        </a:rPr>
                        <a:t>Tiene un fuerte reflejo</a:t>
                      </a:r>
                      <a:r>
                        <a:rPr lang="es-ES" baseline="0" noProof="0" dirty="0">
                          <a:sym typeface="Wingdings"/>
                        </a:rPr>
                        <a:t> de succión.</a:t>
                      </a:r>
                    </a:p>
                    <a:p>
                      <a:pPr marL="285750" indent="-285750">
                        <a:buFont typeface="Wingdings"/>
                        <a:buChar char="§"/>
                      </a:pPr>
                      <a:r>
                        <a:rPr lang="es-ES" baseline="0" noProof="0" dirty="0">
                          <a:sym typeface="Wingdings"/>
                        </a:rPr>
                        <a:t>Comienza a agarrar (objetos) y a rodarse inesperadamente.</a:t>
                      </a:r>
                    </a:p>
                    <a:p>
                      <a:pPr marL="285750" indent="-285750">
                        <a:buFont typeface="Wingdings"/>
                        <a:buChar char="§"/>
                      </a:pPr>
                      <a:r>
                        <a:rPr lang="es-ES" baseline="0" noProof="0" dirty="0">
                          <a:sym typeface="Wingdings"/>
                        </a:rPr>
                        <a:t>Necesita apoyo de la cabeza y el cuello.</a:t>
                      </a:r>
                      <a:endParaRPr lang="es-ES" noProof="0" dirty="0"/>
                    </a:p>
                  </a:txBody>
                  <a:tcPr/>
                </a:tc>
                <a:tc>
                  <a:txBody>
                    <a:bodyPr/>
                    <a:lstStyle/>
                    <a:p>
                      <a:pPr marL="285750" indent="-285750">
                        <a:buFont typeface="Wingdings"/>
                        <a:buChar char="§"/>
                      </a:pPr>
                      <a:r>
                        <a:rPr lang="es-ES" noProof="0" dirty="0">
                          <a:sym typeface="Wingdings"/>
                        </a:rPr>
                        <a:t>Se cae de sillones, mesas, mesas para</a:t>
                      </a:r>
                      <a:r>
                        <a:rPr lang="es-ES" baseline="0" noProof="0" dirty="0">
                          <a:sym typeface="Wingdings"/>
                        </a:rPr>
                        <a:t> cambiar pañales y de la cama.</a:t>
                      </a:r>
                    </a:p>
                    <a:p>
                      <a:pPr marL="285750" indent="-285750">
                        <a:buFont typeface="Wingdings"/>
                        <a:buChar char="§"/>
                      </a:pPr>
                      <a:r>
                        <a:rPr lang="es-ES" baseline="0" noProof="0" dirty="0">
                          <a:sym typeface="Wingdings"/>
                        </a:rPr>
                        <a:t>Se quema con líquidos calientes.</a:t>
                      </a:r>
                    </a:p>
                    <a:p>
                      <a:pPr marL="285750" indent="-285750">
                        <a:buFont typeface="Wingdings"/>
                        <a:buChar char="§"/>
                      </a:pPr>
                      <a:r>
                        <a:rPr lang="es-ES" baseline="0" noProof="0" dirty="0">
                          <a:sym typeface="Wingdings"/>
                        </a:rPr>
                        <a:t>Atragantamiento y asfixia.</a:t>
                      </a:r>
                    </a:p>
                    <a:p>
                      <a:pPr marL="285750" indent="-285750">
                        <a:buFont typeface="Wingdings"/>
                        <a:buChar char="§"/>
                      </a:pPr>
                      <a:r>
                        <a:rPr lang="es-ES" baseline="0" noProof="0" dirty="0">
                          <a:sym typeface="Wingdings"/>
                        </a:rPr>
                        <a:t>Síndrome de muerte infantil súbita (SIDS).</a:t>
                      </a:r>
                      <a:endParaRPr lang="es-ES" noProof="0" dirty="0">
                        <a:solidFill>
                          <a:schemeClr val="tx1">
                            <a:lumMod val="60000"/>
                            <a:lumOff val="40000"/>
                          </a:schemeClr>
                        </a:solidFill>
                      </a:endParaRPr>
                    </a:p>
                  </a:txBody>
                  <a:tcPr/>
                </a:tc>
                <a:tc>
                  <a:txBody>
                    <a:bodyPr/>
                    <a:lstStyle/>
                    <a:p>
                      <a:pPr marL="285750" indent="-285750">
                        <a:buFont typeface="Wingdings"/>
                        <a:buChar char="§"/>
                      </a:pPr>
                      <a:r>
                        <a:rPr lang="es-ES" sz="1050" noProof="0" dirty="0">
                          <a:sym typeface="Wingdings"/>
                        </a:rPr>
                        <a:t>Nunca deje a los bebés solos en las camas, mesas para</a:t>
                      </a:r>
                      <a:r>
                        <a:rPr lang="es-ES" sz="1050" baseline="0" noProof="0" dirty="0">
                          <a:sym typeface="Wingdings"/>
                        </a:rPr>
                        <a:t> cambiar pañales, sillones, sillas o cualquier otra superficie alta.</a:t>
                      </a:r>
                    </a:p>
                    <a:p>
                      <a:pPr marL="285750" indent="-285750">
                        <a:buFont typeface="Wingdings"/>
                        <a:buChar char="§"/>
                      </a:pPr>
                      <a:r>
                        <a:rPr lang="es-ES" sz="1050" baseline="0" noProof="0" dirty="0">
                          <a:sym typeface="Wingdings"/>
                        </a:rPr>
                        <a:t>Siempre pruebe la temperatura del agua antes de bañar a un bebé. Ajuste la temperatura del agua de la llave caliente a menos de 120 </a:t>
                      </a:r>
                      <a:r>
                        <a:rPr lang="es-ES" sz="1050" kern="1200" dirty="0">
                          <a:solidFill>
                            <a:schemeClr val="dk1"/>
                          </a:solidFill>
                          <a:effectLst/>
                          <a:latin typeface="+mn-lt"/>
                          <a:ea typeface="+mn-ea"/>
                          <a:cs typeface="+mn-cs"/>
                        </a:rPr>
                        <a:t>° F</a:t>
                      </a:r>
                      <a:r>
                        <a:rPr lang="es-ES" sz="1050" baseline="0" noProof="0" dirty="0">
                          <a:sym typeface="Wingdings"/>
                        </a:rPr>
                        <a:t>.</a:t>
                      </a:r>
                    </a:p>
                    <a:p>
                      <a:pPr marL="285750" indent="-285750">
                        <a:buFont typeface="Wingdings"/>
                        <a:buChar char="§"/>
                      </a:pPr>
                      <a:r>
                        <a:rPr lang="es-ES" sz="1050" baseline="0" noProof="0" dirty="0">
                          <a:sym typeface="Wingdings"/>
                        </a:rPr>
                        <a:t>Instale alarmas de detección de humo y revise las pilas dos veces al año.</a:t>
                      </a:r>
                    </a:p>
                    <a:p>
                      <a:pPr marL="285750" indent="-285750">
                        <a:buFont typeface="Wingdings"/>
                        <a:buChar char="§"/>
                      </a:pPr>
                      <a:r>
                        <a:rPr lang="es-ES" sz="1050" baseline="0" noProof="0" dirty="0">
                          <a:sym typeface="Wingdings"/>
                        </a:rPr>
                        <a:t>Mantenga objetos y juguetes pequeños lejos del bebé.</a:t>
                      </a:r>
                    </a:p>
                    <a:p>
                      <a:pPr marL="285750" indent="-285750">
                        <a:buFont typeface="Wingdings"/>
                        <a:buChar char="§"/>
                      </a:pPr>
                      <a:r>
                        <a:rPr lang="es-ES" sz="1050" baseline="0" noProof="0" dirty="0">
                          <a:sym typeface="Wingdings"/>
                        </a:rPr>
                        <a:t>Duerma a los bebés boca arriba, en un colchón firme, en una cuna vacía.</a:t>
                      </a:r>
                    </a:p>
                    <a:p>
                      <a:pPr marL="285750" indent="-285750">
                        <a:buFont typeface="Wingdings"/>
                        <a:buChar char="§"/>
                      </a:pPr>
                      <a:r>
                        <a:rPr lang="es-ES" sz="1050" baseline="0" noProof="0" dirty="0">
                          <a:sym typeface="Wingdings"/>
                        </a:rPr>
                        <a:t>No use ropa de cama suave en el área para dormir de un bebé.</a:t>
                      </a:r>
                    </a:p>
                    <a:p>
                      <a:pPr marL="285750" indent="-285750">
                        <a:buFont typeface="Wingdings"/>
                        <a:buChar char="§"/>
                      </a:pPr>
                      <a:r>
                        <a:rPr lang="es-ES" sz="1050" baseline="0" noProof="0" dirty="0">
                          <a:sym typeface="Wingdings"/>
                        </a:rPr>
                        <a:t>Los asientos infantiles de seguridad aprobados deben instalarse adecuadamente en el asiento de atrás de cara a la parte trasera del auto, y usarse.</a:t>
                      </a:r>
                    </a:p>
                    <a:p>
                      <a:pPr marL="285750" indent="-285750">
                        <a:buFont typeface="Wingdings"/>
                        <a:buChar char="§"/>
                      </a:pPr>
                      <a:endParaRPr lang="es-ES" noProof="0" dirty="0"/>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9617120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CCHP\Preventive Health\Updates to health and safety materials\Child Passenger Safety\Carseat Awareness Poster_English for web and email F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839" y="33066"/>
            <a:ext cx="4844322" cy="6269122"/>
          </a:xfrm>
          <a:prstGeom prst="rect">
            <a:avLst/>
          </a:prstGeom>
          <a:noFill/>
          <a:ln>
            <a:solidFill>
              <a:srgbClr val="003473"/>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946007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En los autos y alrededor de estos</a:t>
            </a:r>
          </a:p>
        </p:txBody>
      </p:sp>
      <p:sp>
        <p:nvSpPr>
          <p:cNvPr id="3" name="Content Placeholder 2"/>
          <p:cNvSpPr>
            <a:spLocks noGrp="1"/>
          </p:cNvSpPr>
          <p:nvPr>
            <p:ph sz="half" idx="1"/>
          </p:nvPr>
        </p:nvSpPr>
        <p:spPr/>
        <p:txBody>
          <a:bodyPr>
            <a:normAutofit fontScale="92500" lnSpcReduction="20000"/>
          </a:bodyPr>
          <a:lstStyle/>
          <a:p>
            <a:r>
              <a:rPr lang="es-ES" sz="2000" dirty="0"/>
              <a:t>Enseñe a los niños a nunca jugar en los autos o alrededor de estos.</a:t>
            </a:r>
          </a:p>
          <a:p>
            <a:r>
              <a:rPr lang="es-ES" sz="2000" dirty="0"/>
              <a:t>Nunca deje a un niño sin supervisión en un vehículo, incluso con la ventana ligeramente abierta.</a:t>
            </a:r>
          </a:p>
          <a:p>
            <a:r>
              <a:rPr lang="es-ES" sz="2000" dirty="0"/>
              <a:t>Siempre cierre con seguro las puertas y la cajuela de un vehículo, especialmente en casa.  </a:t>
            </a:r>
          </a:p>
          <a:p>
            <a:r>
              <a:rPr lang="es-ES" sz="2000" dirty="0"/>
              <a:t>Mantenga las llaves y los aparatos remotos de entrada fuera del alcance de los niños.</a:t>
            </a:r>
          </a:p>
          <a:p>
            <a:r>
              <a:rPr lang="es-ES" sz="2000" dirty="0"/>
              <a:t>Vigile a los niños muy de cerca alrededor de los vehículos. </a:t>
            </a:r>
          </a:p>
          <a:p>
            <a:pPr marL="0" indent="0">
              <a:buNone/>
            </a:pPr>
            <a:endParaRPr lang="es-ES" dirty="0"/>
          </a:p>
          <a:p>
            <a:pPr marL="0" indent="0">
              <a:buNone/>
            </a:pPr>
            <a:r>
              <a:rPr lang="es-ES" dirty="0"/>
              <a:t> </a:t>
            </a:r>
          </a:p>
        </p:txBody>
      </p:sp>
      <p:sp>
        <p:nvSpPr>
          <p:cNvPr id="4" name="Content Placeholder 3"/>
          <p:cNvSpPr>
            <a:spLocks noGrp="1"/>
          </p:cNvSpPr>
          <p:nvPr>
            <p:ph sz="half" idx="2"/>
          </p:nvPr>
        </p:nvSpPr>
        <p:spPr>
          <a:xfrm>
            <a:off x="4648200" y="1600200"/>
            <a:ext cx="4038600" cy="4525963"/>
          </a:xfrm>
        </p:spPr>
        <p:txBody>
          <a:bodyPr>
            <a:noAutofit/>
          </a:bodyPr>
          <a:lstStyle/>
          <a:p>
            <a:r>
              <a:rPr lang="es-ES" sz="2000" dirty="0"/>
              <a:t>Asegúrese de que los niños salgan del vehículo cuando llegue a su destino (especialmente los bebés dormidos).</a:t>
            </a:r>
          </a:p>
          <a:p>
            <a:r>
              <a:rPr lang="es-ES" sz="2000" dirty="0"/>
              <a:t>Sea cuidadoso al dejar a los niños con un proveedor de cuidado infantil si no es parte de su rutina normal. Ponga algo que necesitará (por ejemplo, una cartera o portafolios) en el piso del asiento de atrás.</a:t>
            </a:r>
          </a:p>
          <a:p>
            <a:r>
              <a:rPr lang="es-ES" sz="2000" dirty="0"/>
              <a:t>Los proveedores de cuidado infantil deben dar seguimiento si un niño está inesperadamente ausente.</a:t>
            </a:r>
          </a:p>
          <a:p>
            <a:endParaRPr lang="es-ES" sz="2000" dirty="0"/>
          </a:p>
        </p:txBody>
      </p:sp>
    </p:spTree>
    <p:custDataLst>
      <p:tags r:id="rId1"/>
    </p:custDataLst>
    <p:extLst>
      <p:ext uri="{BB962C8B-B14F-4D97-AF65-F5344CB8AC3E}">
        <p14:creationId xmlns:p14="http://schemas.microsoft.com/office/powerpoint/2010/main" val="18861892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Prevenga los accidentes con niños arrollados</a:t>
            </a:r>
          </a:p>
        </p:txBody>
      </p:sp>
      <p:sp>
        <p:nvSpPr>
          <p:cNvPr id="3" name="Content Placeholder 2"/>
          <p:cNvSpPr>
            <a:spLocks noGrp="1"/>
          </p:cNvSpPr>
          <p:nvPr>
            <p:ph sz="half" idx="1"/>
          </p:nvPr>
        </p:nvSpPr>
        <p:spPr/>
        <p:txBody>
          <a:bodyPr>
            <a:normAutofit fontScale="77500" lnSpcReduction="20000"/>
          </a:bodyPr>
          <a:lstStyle/>
          <a:p>
            <a:r>
              <a:rPr lang="es-ES" dirty="0"/>
              <a:t>Dé la vuelta alrededor de su vehículo estacionado para revisar que no haya niños, antes de subirse al auto y ponerlo en marcha.</a:t>
            </a:r>
          </a:p>
          <a:p>
            <a:r>
              <a:rPr lang="es-ES" dirty="0"/>
              <a:t>Asegúrese de que los niños pequeños siempre estén acompañados por un adulto cuando se suban y se bajen de un vehículo.</a:t>
            </a:r>
          </a:p>
        </p:txBody>
      </p:sp>
      <p:sp>
        <p:nvSpPr>
          <p:cNvPr id="4" name="Content Placeholder 3"/>
          <p:cNvSpPr>
            <a:spLocks noGrp="1"/>
          </p:cNvSpPr>
          <p:nvPr>
            <p:ph sz="half" idx="2"/>
          </p:nvPr>
        </p:nvSpPr>
        <p:spPr/>
        <p:txBody>
          <a:bodyPr>
            <a:normAutofit fontScale="77500" lnSpcReduction="20000"/>
          </a:bodyPr>
          <a:lstStyle/>
          <a:p>
            <a:r>
              <a:rPr lang="es-ES" dirty="0"/>
              <a:t>Tome firmemente la mano de los niños cuando camine cerca de vehículos en movimiento, en entradas particulares de casas o en estacionamientos.</a:t>
            </a:r>
          </a:p>
          <a:p>
            <a:r>
              <a:rPr lang="es-ES" dirty="0"/>
              <a:t>Identifique y use áreas seguras para que los niños jueguen lejos de vehículos estacionados o en movimiento.</a:t>
            </a:r>
          </a:p>
          <a:p>
            <a:r>
              <a:rPr lang="es-ES" dirty="0"/>
              <a:t>Designe un lugar seguro para que los niños estén cuando los vehículos están a punto de estar en movimiento.</a:t>
            </a:r>
          </a:p>
        </p:txBody>
      </p:sp>
    </p:spTree>
    <p:custDataLst>
      <p:tags r:id="rId1"/>
    </p:custDataLst>
    <p:extLst>
      <p:ext uri="{BB962C8B-B14F-4D97-AF65-F5344CB8AC3E}">
        <p14:creationId xmlns:p14="http://schemas.microsoft.com/office/powerpoint/2010/main" val="23110920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a:t>Seguridad durante excursiones</a:t>
            </a:r>
          </a:p>
        </p:txBody>
      </p:sp>
      <p:sp>
        <p:nvSpPr>
          <p:cNvPr id="5" name="Content Placeholder 4"/>
          <p:cNvSpPr>
            <a:spLocks noGrp="1"/>
          </p:cNvSpPr>
          <p:nvPr>
            <p:ph idx="1"/>
          </p:nvPr>
        </p:nvSpPr>
        <p:spPr/>
        <p:txBody>
          <a:bodyPr>
            <a:normAutofit/>
          </a:bodyPr>
          <a:lstStyle/>
          <a:p>
            <a:r>
              <a:rPr lang="es-ES" dirty="0"/>
              <a:t>Las excursiones con niños pequeños proporcionan excelentes oportunidades de aprendizaje que enriquecen y amplían su plan de estudios.</a:t>
            </a:r>
          </a:p>
          <a:p>
            <a:r>
              <a:rPr lang="es-ES" dirty="0"/>
              <a:t>Con planificación minuciosa, supervisión adecuada y un espíritu aventurero, los adultos y los niños ¡pueden disfrutar salidas </a:t>
            </a:r>
            <a:r>
              <a:rPr lang="es-ES" dirty="0">
                <a:solidFill>
                  <a:srgbClr val="0072BC"/>
                </a:solidFill>
              </a:rPr>
              <a:t>de manera segura</a:t>
            </a:r>
            <a:r>
              <a:rPr lang="es-ES" dirty="0"/>
              <a:t>!</a:t>
            </a:r>
          </a:p>
        </p:txBody>
      </p:sp>
    </p:spTree>
    <p:custDataLst>
      <p:tags r:id="rId1"/>
    </p:custDataLst>
    <p:extLst>
      <p:ext uri="{BB962C8B-B14F-4D97-AF65-F5344CB8AC3E}">
        <p14:creationId xmlns:p14="http://schemas.microsoft.com/office/powerpoint/2010/main" val="34435145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a:t>Seguridad durante excursiones</a:t>
            </a:r>
            <a:endParaRPr lang="en-US" dirty="0"/>
          </a:p>
        </p:txBody>
      </p:sp>
      <p:sp>
        <p:nvSpPr>
          <p:cNvPr id="5" name="Content Placeholder 4"/>
          <p:cNvSpPr>
            <a:spLocks noGrp="1"/>
          </p:cNvSpPr>
          <p:nvPr>
            <p:ph idx="1"/>
          </p:nvPr>
        </p:nvSpPr>
        <p:spPr/>
        <p:txBody>
          <a:bodyPr>
            <a:normAutofit lnSpcReduction="10000"/>
          </a:bodyPr>
          <a:lstStyle/>
          <a:p>
            <a:r>
              <a:rPr lang="es-ES" dirty="0"/>
              <a:t>Investigue su destino para asegurarse de que es apto para niños.</a:t>
            </a:r>
          </a:p>
          <a:p>
            <a:r>
              <a:rPr lang="es-ES" dirty="0"/>
              <a:t>Obtenga consentimiento por escrito, y asegúrese de saber cómo comunicarse con las familias en caso de una emergencia.  </a:t>
            </a:r>
          </a:p>
          <a:p>
            <a:r>
              <a:rPr lang="es-ES" dirty="0"/>
              <a:t>Haga los arreglos para tener supervisión adecuada; posiblemente necesite voluntarios.  Asegúrese de que su personal de voluntarios cumpla con los reglamentos de licencia.</a:t>
            </a:r>
          </a:p>
          <a:p>
            <a:endParaRPr lang="es-ES" dirty="0"/>
          </a:p>
          <a:p>
            <a:endParaRPr lang="es-ES" dirty="0"/>
          </a:p>
          <a:p>
            <a:endParaRPr lang="es-ES" dirty="0"/>
          </a:p>
        </p:txBody>
      </p:sp>
    </p:spTree>
    <p:custDataLst>
      <p:tags r:id="rId1"/>
    </p:custDataLst>
    <p:extLst>
      <p:ext uri="{BB962C8B-B14F-4D97-AF65-F5344CB8AC3E}">
        <p14:creationId xmlns:p14="http://schemas.microsoft.com/office/powerpoint/2010/main" val="5608110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a:t>Seguridad durante excursiones</a:t>
            </a:r>
            <a:endParaRPr lang="en-US" dirty="0"/>
          </a:p>
        </p:txBody>
      </p:sp>
      <p:sp>
        <p:nvSpPr>
          <p:cNvPr id="5" name="Content Placeholder 4"/>
          <p:cNvSpPr>
            <a:spLocks noGrp="1"/>
          </p:cNvSpPr>
          <p:nvPr>
            <p:ph idx="1"/>
          </p:nvPr>
        </p:nvSpPr>
        <p:spPr/>
        <p:txBody>
          <a:bodyPr>
            <a:normAutofit fontScale="92500" lnSpcReduction="10000"/>
          </a:bodyPr>
          <a:lstStyle/>
          <a:p>
            <a:r>
              <a:rPr lang="es-ES" dirty="0"/>
              <a:t>Prepare una lista con los nombres de los niños participantes.</a:t>
            </a:r>
          </a:p>
          <a:p>
            <a:r>
              <a:rPr lang="es-ES" dirty="0"/>
              <a:t>Empaque un botiquín de primeros auxilios, medicamentos (junto con planes de atención médica especial), agua, comida, desinfectante para manos, bloqueador solar, cuerdas para caminar y otros suministros que podría necesitar para el día.</a:t>
            </a:r>
          </a:p>
          <a:p>
            <a:r>
              <a:rPr lang="es-ES" dirty="0"/>
              <a:t>Siga las leyes de niños pasajeros para viajar por auto o furgoneta.</a:t>
            </a:r>
          </a:p>
          <a:p>
            <a:endParaRPr lang="es-ES" dirty="0"/>
          </a:p>
          <a:p>
            <a:endParaRPr lang="es-ES" dirty="0"/>
          </a:p>
          <a:p>
            <a:endParaRPr lang="es-ES" dirty="0"/>
          </a:p>
        </p:txBody>
      </p:sp>
    </p:spTree>
    <p:custDataLst>
      <p:tags r:id="rId1"/>
    </p:custDataLst>
    <p:extLst>
      <p:ext uri="{BB962C8B-B14F-4D97-AF65-F5344CB8AC3E}">
        <p14:creationId xmlns:p14="http://schemas.microsoft.com/office/powerpoint/2010/main" val="34926465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normAutofit/>
          </a:bodyPr>
          <a:lstStyle/>
          <a:p>
            <a:r>
              <a:rPr lang="es-ES" dirty="0"/>
              <a:t> Seguridad en el autobús escolar</a:t>
            </a:r>
          </a:p>
        </p:txBody>
      </p:sp>
      <p:sp>
        <p:nvSpPr>
          <p:cNvPr id="7" name="Content Placeholder 6"/>
          <p:cNvSpPr>
            <a:spLocks noGrp="1"/>
          </p:cNvSpPr>
          <p:nvPr>
            <p:ph sz="half" idx="1"/>
          </p:nvPr>
        </p:nvSpPr>
        <p:spPr>
          <a:xfrm>
            <a:off x="457200" y="1476532"/>
            <a:ext cx="3200400" cy="4373563"/>
          </a:xfrm>
        </p:spPr>
        <p:txBody>
          <a:bodyPr>
            <a:normAutofit fontScale="92500" lnSpcReduction="10000"/>
          </a:bodyPr>
          <a:lstStyle/>
          <a:p>
            <a:pPr marL="0" indent="0">
              <a:buNone/>
            </a:pPr>
            <a:r>
              <a:rPr lang="es-ES" sz="4000" dirty="0">
                <a:solidFill>
                  <a:srgbClr val="F7941E"/>
                </a:solidFill>
              </a:rPr>
              <a:t>Siempre supervise a los niños pequeños en los autobuses escolares y alrededor de estos.</a:t>
            </a:r>
            <a:endParaRPr lang="es-ES" dirty="0">
              <a:solidFill>
                <a:srgbClr val="F7941E"/>
              </a:solidFill>
            </a:endParaRPr>
          </a:p>
        </p:txBody>
      </p:sp>
      <p:sp>
        <p:nvSpPr>
          <p:cNvPr id="8" name="Content Placeholder 7"/>
          <p:cNvSpPr>
            <a:spLocks noGrp="1"/>
          </p:cNvSpPr>
          <p:nvPr>
            <p:ph sz="half" idx="2"/>
          </p:nvPr>
        </p:nvSpPr>
        <p:spPr/>
        <p:txBody>
          <a:bodyPr>
            <a:normAutofit fontScale="92500" lnSpcReduction="10000"/>
          </a:bodyPr>
          <a:lstStyle/>
          <a:p>
            <a:endParaRPr lang="en-US"/>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344030"/>
            <a:ext cx="4982426" cy="496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4246243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Consejos de seguridad en el autobús escolar</a:t>
            </a:r>
          </a:p>
        </p:txBody>
      </p:sp>
      <p:sp>
        <p:nvSpPr>
          <p:cNvPr id="3" name="Content Placeholder 2"/>
          <p:cNvSpPr>
            <a:spLocks noGrp="1"/>
          </p:cNvSpPr>
          <p:nvPr>
            <p:ph idx="1"/>
          </p:nvPr>
        </p:nvSpPr>
        <p:spPr/>
        <p:txBody>
          <a:bodyPr>
            <a:normAutofit fontScale="92500" lnSpcReduction="10000"/>
          </a:bodyPr>
          <a:lstStyle/>
          <a:p>
            <a:pPr marL="0" indent="0">
              <a:buNone/>
            </a:pPr>
            <a:r>
              <a:rPr lang="es-ES" dirty="0"/>
              <a:t>Enseñe a los niños a:</a:t>
            </a:r>
          </a:p>
          <a:p>
            <a:r>
              <a:rPr lang="es-ES" dirty="0"/>
              <a:t>Pararse al menos tres pasos gigantes lejos de la curva mientras el autobús se acerca.</a:t>
            </a:r>
          </a:p>
          <a:p>
            <a:r>
              <a:rPr lang="es-ES" dirty="0"/>
              <a:t>Subir al autobús uno a la vez.</a:t>
            </a:r>
          </a:p>
          <a:p>
            <a:r>
              <a:rPr lang="es-ES" dirty="0"/>
              <a:t>Usar el pasamanos cuando se suba o baje del autobús.</a:t>
            </a:r>
          </a:p>
          <a:p>
            <a:r>
              <a:rPr lang="es-ES" dirty="0"/>
              <a:t>Esperar que el autobús pare por completo antes de bajarse. </a:t>
            </a:r>
          </a:p>
          <a:p>
            <a:r>
              <a:rPr lang="es-ES" dirty="0"/>
              <a:t>Nunca caminar detrás del autobús.</a:t>
            </a:r>
          </a:p>
          <a:p>
            <a:endParaRPr lang="es-ES" dirty="0"/>
          </a:p>
        </p:txBody>
      </p:sp>
    </p:spTree>
    <p:custDataLst>
      <p:tags r:id="rId1"/>
    </p:custDataLst>
    <p:extLst>
      <p:ext uri="{BB962C8B-B14F-4D97-AF65-F5344CB8AC3E}">
        <p14:creationId xmlns:p14="http://schemas.microsoft.com/office/powerpoint/2010/main" val="29038091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Los niños pequeños y los desastres</a:t>
            </a:r>
          </a:p>
        </p:txBody>
      </p:sp>
      <p:sp>
        <p:nvSpPr>
          <p:cNvPr id="3" name="Content Placeholder 2"/>
          <p:cNvSpPr>
            <a:spLocks noGrp="1"/>
          </p:cNvSpPr>
          <p:nvPr>
            <p:ph idx="1"/>
          </p:nvPr>
        </p:nvSpPr>
        <p:spPr/>
        <p:txBody>
          <a:bodyPr>
            <a:normAutofit lnSpcReduction="10000"/>
          </a:bodyPr>
          <a:lstStyle/>
          <a:p>
            <a:r>
              <a:rPr lang="es-ES" dirty="0"/>
              <a:t>Un desastre o emergencia en su centro de cuidado infantil o en su comunidad supone muchos retos.</a:t>
            </a:r>
          </a:p>
          <a:p>
            <a:r>
              <a:rPr lang="es-ES" dirty="0"/>
              <a:t>Los niños podrían sufrir de trauma como secuela de un desastre. </a:t>
            </a:r>
          </a:p>
          <a:p>
            <a:r>
              <a:rPr lang="es-ES" dirty="0"/>
              <a:t>Usted puede aminorar el efecto si sabe qué esperar y si planifica como corresponde.</a:t>
            </a:r>
          </a:p>
          <a:p>
            <a:pPr marL="0" indent="0">
              <a:buNone/>
            </a:pPr>
            <a:r>
              <a:rPr lang="es-ES" dirty="0">
                <a:hlinkClick r:id="rId4"/>
              </a:rPr>
              <a:t>https://cchp.ucsf.edu/content/resources/young-children-and-disasters-health-and-safety-note</a:t>
            </a:r>
            <a:r>
              <a:rPr lang="es-ES" dirty="0"/>
              <a:t> </a:t>
            </a:r>
          </a:p>
        </p:txBody>
      </p:sp>
    </p:spTree>
    <p:custDataLst>
      <p:tags r:id="rId1"/>
    </p:custDataLst>
    <p:extLst>
      <p:ext uri="{BB962C8B-B14F-4D97-AF65-F5344CB8AC3E}">
        <p14:creationId xmlns:p14="http://schemas.microsoft.com/office/powerpoint/2010/main" val="32946798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a:t>Después de un desastre…</a:t>
            </a:r>
          </a:p>
        </p:txBody>
      </p:sp>
      <p:sp>
        <p:nvSpPr>
          <p:cNvPr id="5" name="Content Placeholder 4"/>
          <p:cNvSpPr>
            <a:spLocks noGrp="1"/>
          </p:cNvSpPr>
          <p:nvPr>
            <p:ph idx="1"/>
          </p:nvPr>
        </p:nvSpPr>
        <p:spPr/>
        <p:txBody>
          <a:bodyPr>
            <a:normAutofit/>
          </a:bodyPr>
          <a:lstStyle/>
          <a:p>
            <a:r>
              <a:rPr lang="es-ES" dirty="0"/>
              <a:t>Mantenga a un mínimo las conversaciones por la televisión/radio/entre adultos acerca del desastre alrededor de los niños pequeños.</a:t>
            </a:r>
          </a:p>
          <a:p>
            <a:r>
              <a:rPr lang="es-ES" dirty="0"/>
              <a:t>Responda todas las preguntas lo más franca y sencillamente posible.</a:t>
            </a:r>
          </a:p>
          <a:p>
            <a:r>
              <a:rPr lang="es-ES" dirty="0"/>
              <a:t>Esté preparado para responder las mismas preguntas una y otra vez. Sea paciente, comprensivo y reconfortante.</a:t>
            </a:r>
          </a:p>
        </p:txBody>
      </p:sp>
    </p:spTree>
    <p:custDataLst>
      <p:tags r:id="rId1"/>
    </p:custDataLst>
    <p:extLst>
      <p:ext uri="{BB962C8B-B14F-4D97-AF65-F5344CB8AC3E}">
        <p14:creationId xmlns:p14="http://schemas.microsoft.com/office/powerpoint/2010/main" val="428510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143000"/>
          </a:xfrm>
          <a:solidFill>
            <a:srgbClr val="8DC63F"/>
          </a:solidFill>
        </p:spPr>
        <p:txBody>
          <a:bodyPr/>
          <a:lstStyle/>
          <a:p>
            <a:r>
              <a:rPr lang="en-US" dirty="0"/>
              <a:t>4 a 6 </a:t>
            </a:r>
            <a:r>
              <a:rPr lang="en-US" dirty="0" err="1"/>
              <a:t>meses</a:t>
            </a:r>
            <a:endParaRPr lang="en-US" dirty="0"/>
          </a:p>
        </p:txBody>
      </p:sp>
      <p:sp>
        <p:nvSpPr>
          <p:cNvPr id="4" name="Rectangle 3"/>
          <p:cNvSpPr/>
          <p:nvPr/>
        </p:nvSpPr>
        <p:spPr>
          <a:xfrm>
            <a:off x="5760720" y="1798314"/>
            <a:ext cx="3225712" cy="3719513"/>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905074238"/>
              </p:ext>
            </p:extLst>
          </p:nvPr>
        </p:nvGraphicFramePr>
        <p:xfrm>
          <a:off x="375284" y="1219200"/>
          <a:ext cx="8747760" cy="4846320"/>
        </p:xfrm>
        <a:graphic>
          <a:graphicData uri="http://schemas.openxmlformats.org/drawingml/2006/table">
            <a:tbl>
              <a:tblPr firstRow="1" bandRow="1">
                <a:tableStyleId>{5C22544A-7EE6-4342-B048-85BDC9FD1C3A}</a:tableStyleId>
              </a:tblPr>
              <a:tblGrid>
                <a:gridCol w="2186940">
                  <a:extLst>
                    <a:ext uri="{9D8B030D-6E8A-4147-A177-3AD203B41FA5}">
                      <a16:colId xmlns:a16="http://schemas.microsoft.com/office/drawing/2014/main" val="20000"/>
                    </a:ext>
                  </a:extLst>
                </a:gridCol>
                <a:gridCol w="2186940">
                  <a:extLst>
                    <a:ext uri="{9D8B030D-6E8A-4147-A177-3AD203B41FA5}">
                      <a16:colId xmlns:a16="http://schemas.microsoft.com/office/drawing/2014/main" val="20001"/>
                    </a:ext>
                  </a:extLst>
                </a:gridCol>
                <a:gridCol w="2186940">
                  <a:extLst>
                    <a:ext uri="{9D8B030D-6E8A-4147-A177-3AD203B41FA5}">
                      <a16:colId xmlns:a16="http://schemas.microsoft.com/office/drawing/2014/main" val="20002"/>
                    </a:ext>
                  </a:extLst>
                </a:gridCol>
                <a:gridCol w="2186940">
                  <a:extLst>
                    <a:ext uri="{9D8B030D-6E8A-4147-A177-3AD203B41FA5}">
                      <a16:colId xmlns:a16="http://schemas.microsoft.com/office/drawing/2014/main" val="20003"/>
                    </a:ext>
                  </a:extLst>
                </a:gridCol>
              </a:tblGrid>
              <a:tr h="563880">
                <a:tc>
                  <a:txBody>
                    <a:bodyPr/>
                    <a:lstStyle/>
                    <a:p>
                      <a:r>
                        <a:rPr lang="es-ES" noProof="0" dirty="0"/>
                        <a:t>Edad</a:t>
                      </a:r>
                    </a:p>
                  </a:txBody>
                  <a:tcPr/>
                </a:tc>
                <a:tc>
                  <a:txBody>
                    <a:bodyPr/>
                    <a:lstStyle/>
                    <a:p>
                      <a:r>
                        <a:rPr lang="es-ES" noProof="0" dirty="0"/>
                        <a:t>Peculiaridades</a:t>
                      </a:r>
                    </a:p>
                  </a:txBody>
                  <a:tcPr/>
                </a:tc>
                <a:tc>
                  <a:txBody>
                    <a:bodyPr/>
                    <a:lstStyle/>
                    <a:p>
                      <a:r>
                        <a:rPr lang="es-ES" noProof="0" dirty="0"/>
                        <a:t>Riesgo de lesión</a:t>
                      </a:r>
                    </a:p>
                  </a:txBody>
                  <a:tcPr/>
                </a:tc>
                <a:tc>
                  <a:txBody>
                    <a:bodyPr/>
                    <a:lstStyle/>
                    <a:p>
                      <a:r>
                        <a:rPr lang="es-ES" noProof="0" dirty="0"/>
                        <a:t>Consejos para la prevención</a:t>
                      </a:r>
                    </a:p>
                  </a:txBody>
                  <a:tcPr/>
                </a:tc>
                <a:extLst>
                  <a:ext uri="{0D108BD9-81ED-4DB2-BD59-A6C34878D82A}">
                    <a16:rowId xmlns:a16="http://schemas.microsoft.com/office/drawing/2014/main" val="10000"/>
                  </a:ext>
                </a:extLst>
              </a:tr>
              <a:tr h="370840">
                <a:tc>
                  <a:txBody>
                    <a:bodyPr/>
                    <a:lstStyle/>
                    <a:p>
                      <a:r>
                        <a:rPr lang="es-ES" noProof="0" dirty="0"/>
                        <a:t>4 a 6 </a:t>
                      </a:r>
                      <a:r>
                        <a:rPr lang="es-ES" baseline="0" noProof="0" dirty="0"/>
                        <a:t>meses</a:t>
                      </a:r>
                      <a:endParaRPr lang="es-ES" noProof="0" dirty="0"/>
                    </a:p>
                  </a:txBody>
                  <a:tcPr/>
                </a:tc>
                <a:tc>
                  <a:txBody>
                    <a:bodyPr/>
                    <a:lstStyle/>
                    <a:p>
                      <a:pPr marL="285750" indent="-285750">
                        <a:buFont typeface="Wingdings"/>
                        <a:buChar char="§"/>
                      </a:pPr>
                      <a:r>
                        <a:rPr lang="es-ES" noProof="0" dirty="0">
                          <a:sym typeface="Wingdings"/>
                        </a:rPr>
                        <a:t>Se sienta con apoyo mínimo.</a:t>
                      </a:r>
                    </a:p>
                    <a:p>
                      <a:pPr marL="285750" indent="-285750">
                        <a:buFont typeface="Wingdings"/>
                        <a:buChar char="§"/>
                      </a:pPr>
                      <a:r>
                        <a:rPr lang="es-ES" noProof="0" dirty="0">
                          <a:sym typeface="Wingdings"/>
                        </a:rPr>
                        <a:t>Juega con las manos abiertas.</a:t>
                      </a:r>
                      <a:endParaRPr lang="es-ES" baseline="0" noProof="0" dirty="0">
                        <a:sym typeface="Wingdings"/>
                      </a:endParaRPr>
                    </a:p>
                    <a:p>
                      <a:pPr marL="285750" indent="-285750">
                        <a:buFont typeface="Wingdings"/>
                        <a:buChar char="§"/>
                      </a:pPr>
                      <a:r>
                        <a:rPr lang="es-ES" baseline="0" noProof="0" dirty="0">
                          <a:sym typeface="Wingdings"/>
                        </a:rPr>
                        <a:t>Trata de alcanzar </a:t>
                      </a:r>
                      <a:r>
                        <a:rPr lang="es-ES" baseline="0" noProof="0" dirty="0">
                          <a:solidFill>
                            <a:schemeClr val="tx1"/>
                          </a:solidFill>
                          <a:sym typeface="Wingdings"/>
                        </a:rPr>
                        <a:t>objetos.</a:t>
                      </a:r>
                    </a:p>
                    <a:p>
                      <a:pPr marL="285750" indent="-285750">
                        <a:buFont typeface="Wingdings"/>
                        <a:buChar char="§"/>
                      </a:pPr>
                      <a:r>
                        <a:rPr lang="es-ES" baseline="0" noProof="0" dirty="0">
                          <a:solidFill>
                            <a:schemeClr val="tx1"/>
                          </a:solidFill>
                          <a:sym typeface="Wingdings"/>
                        </a:rPr>
                        <a:t>Comienza a llevarse cosas a la boca.</a:t>
                      </a:r>
                    </a:p>
                    <a:p>
                      <a:pPr marL="285750" indent="-285750">
                        <a:buFont typeface="Wingdings"/>
                        <a:buChar char="§"/>
                      </a:pPr>
                      <a:r>
                        <a:rPr lang="es-ES" baseline="0" noProof="0" dirty="0">
                          <a:solidFill>
                            <a:schemeClr val="tx1"/>
                          </a:solidFill>
                          <a:sym typeface="Wingdings"/>
                        </a:rPr>
                        <a:t>Tiene más curiosidad sobre su entorno.</a:t>
                      </a:r>
                    </a:p>
                    <a:p>
                      <a:pPr marL="285750" indent="-285750">
                        <a:buFont typeface="Wingdings"/>
                        <a:buChar char="§"/>
                      </a:pPr>
                      <a:r>
                        <a:rPr lang="es-ES" baseline="0" noProof="0" dirty="0">
                          <a:sym typeface="Wingdings"/>
                        </a:rPr>
                        <a:t>Quiere probar, tocar y agitar los objetos.</a:t>
                      </a:r>
                      <a:endParaRPr lang="es-ES" noProof="0" dirty="0"/>
                    </a:p>
                  </a:txBody>
                  <a:tcPr/>
                </a:tc>
                <a:tc>
                  <a:txBody>
                    <a:bodyPr/>
                    <a:lstStyle/>
                    <a:p>
                      <a:pPr marL="285750" indent="-285750">
                        <a:buFont typeface="Wingdings"/>
                        <a:buChar char="§"/>
                      </a:pPr>
                      <a:r>
                        <a:rPr lang="es-ES" noProof="0" dirty="0">
                          <a:sym typeface="Wingdings"/>
                        </a:rPr>
                        <a:t>Lesión de ocupante en un vehículo</a:t>
                      </a:r>
                      <a:endParaRPr lang="es-ES" baseline="0" noProof="0" dirty="0">
                        <a:sym typeface="Wingdings"/>
                      </a:endParaRPr>
                    </a:p>
                    <a:p>
                      <a:pPr marL="285750" indent="-285750">
                        <a:buFont typeface="Wingdings"/>
                        <a:buChar char="§"/>
                      </a:pPr>
                      <a:r>
                        <a:rPr lang="es-ES" baseline="0" noProof="0" dirty="0">
                          <a:sym typeface="Wingdings"/>
                        </a:rPr>
                        <a:t>Caídas</a:t>
                      </a:r>
                    </a:p>
                    <a:p>
                      <a:pPr marL="285750" indent="-285750">
                        <a:buFont typeface="Wingdings"/>
                        <a:buChar char="§"/>
                      </a:pPr>
                      <a:r>
                        <a:rPr lang="es-ES" baseline="0" noProof="0" dirty="0">
                          <a:sym typeface="Wingdings"/>
                        </a:rPr>
                        <a:t>Quemaduras con líquidos calientes</a:t>
                      </a:r>
                    </a:p>
                    <a:p>
                      <a:pPr marL="285750" indent="-285750">
                        <a:buFont typeface="Wingdings"/>
                        <a:buChar char="§"/>
                      </a:pPr>
                      <a:r>
                        <a:rPr lang="es-ES" baseline="0" noProof="0" dirty="0">
                          <a:sym typeface="Wingdings"/>
                        </a:rPr>
                        <a:t>Atragantamiento</a:t>
                      </a:r>
                      <a:r>
                        <a:rPr lang="en-US" baseline="0" noProof="0" dirty="0">
                          <a:sym typeface="Wingdings"/>
                        </a:rPr>
                        <a:t> y </a:t>
                      </a:r>
                      <a:r>
                        <a:rPr lang="es-ES" baseline="0" noProof="0" dirty="0">
                          <a:sym typeface="Wingdings"/>
                        </a:rPr>
                        <a:t>asfixia</a:t>
                      </a:r>
                    </a:p>
                    <a:p>
                      <a:pPr marL="285750" indent="-285750">
                        <a:buFont typeface="Wingdings"/>
                        <a:buChar char="§"/>
                      </a:pPr>
                      <a:r>
                        <a:rPr lang="es-ES" baseline="0" noProof="0" dirty="0">
                          <a:sym typeface="Wingdings"/>
                        </a:rPr>
                        <a:t>Síndrome de muerte infantil súbita (SIDS) </a:t>
                      </a:r>
                    </a:p>
                    <a:p>
                      <a:pPr marL="285750" indent="-285750">
                        <a:buFont typeface="Wingdings"/>
                        <a:buChar char="§"/>
                      </a:pPr>
                      <a:r>
                        <a:rPr lang="es-ES" baseline="0" noProof="0" dirty="0">
                          <a:sym typeface="Wingdings"/>
                        </a:rPr>
                        <a:t>Síndrome del bebé zarandeado (</a:t>
                      </a:r>
                      <a:r>
                        <a:rPr lang="es-ES" baseline="0" noProof="0" dirty="0" err="1">
                          <a:sym typeface="Wingdings"/>
                        </a:rPr>
                        <a:t>shaken</a:t>
                      </a:r>
                      <a:r>
                        <a:rPr lang="es-ES" baseline="0" noProof="0" dirty="0">
                          <a:sym typeface="Wingdings"/>
                        </a:rPr>
                        <a:t> </a:t>
                      </a:r>
                      <a:r>
                        <a:rPr lang="es-ES" baseline="0" noProof="0" dirty="0" err="1">
                          <a:sym typeface="Wingdings"/>
                        </a:rPr>
                        <a:t>baby</a:t>
                      </a:r>
                      <a:r>
                        <a:rPr lang="es-ES" baseline="0" noProof="0" dirty="0">
                          <a:sym typeface="Wingdings"/>
                        </a:rPr>
                        <a:t> </a:t>
                      </a:r>
                      <a:r>
                        <a:rPr lang="es-ES" baseline="0" noProof="0" dirty="0" err="1">
                          <a:sym typeface="Wingdings"/>
                        </a:rPr>
                        <a:t>syndrome</a:t>
                      </a:r>
                      <a:r>
                        <a:rPr lang="es-ES" baseline="0" noProof="0" dirty="0">
                          <a:sym typeface="Wingdings"/>
                        </a:rPr>
                        <a:t>)</a:t>
                      </a:r>
                      <a:endParaRPr lang="es-ES" noProof="0" dirty="0"/>
                    </a:p>
                  </a:txBody>
                  <a:tcPr/>
                </a:tc>
                <a:tc>
                  <a:txBody>
                    <a:bodyPr/>
                    <a:lstStyle/>
                    <a:p>
                      <a:endParaRPr lang="es-ES" noProof="0" dirty="0"/>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40524778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a:t>Después de un desastre</a:t>
            </a:r>
            <a:r>
              <a:rPr lang="en-US" dirty="0"/>
              <a:t>…(cont.)</a:t>
            </a:r>
          </a:p>
        </p:txBody>
      </p:sp>
      <p:sp>
        <p:nvSpPr>
          <p:cNvPr id="5" name="Content Placeholder 4"/>
          <p:cNvSpPr>
            <a:spLocks noGrp="1"/>
          </p:cNvSpPr>
          <p:nvPr>
            <p:ph idx="1"/>
          </p:nvPr>
        </p:nvSpPr>
        <p:spPr/>
        <p:txBody>
          <a:bodyPr>
            <a:normAutofit/>
          </a:bodyPr>
          <a:lstStyle/>
          <a:p>
            <a:r>
              <a:rPr lang="es-ES" dirty="0"/>
              <a:t>Trate de regresar a una rutina normal lo antes posible para restaurar un sentido de normalidad y seguridad.</a:t>
            </a:r>
          </a:p>
          <a:p>
            <a:r>
              <a:rPr lang="es-ES" dirty="0"/>
              <a:t>No prometa que no habrá otro desastre. En vez de eso, aliente a los niños a que hablen acerca de sus sentimientos. </a:t>
            </a:r>
          </a:p>
          <a:p>
            <a:r>
              <a:rPr lang="es-ES" dirty="0"/>
              <a:t>Dígales que hará todo lo posible para mantenerlos seguros.</a:t>
            </a:r>
          </a:p>
        </p:txBody>
      </p:sp>
    </p:spTree>
    <p:custDataLst>
      <p:tags r:id="rId1"/>
    </p:custDataLst>
    <p:extLst>
      <p:ext uri="{BB962C8B-B14F-4D97-AF65-F5344CB8AC3E}">
        <p14:creationId xmlns:p14="http://schemas.microsoft.com/office/powerpoint/2010/main" val="37101568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49" y="583197"/>
            <a:ext cx="9372600" cy="5505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0" y="0"/>
            <a:ext cx="9144000" cy="838200"/>
          </a:xfrm>
          <a:solidFill>
            <a:srgbClr val="0072BC"/>
          </a:solidFill>
        </p:spPr>
        <p:txBody>
          <a:bodyPr>
            <a:normAutofit/>
          </a:bodyPr>
          <a:lstStyle/>
          <a:p>
            <a:r>
              <a:rPr lang="en-US" sz="2800" dirty="0">
                <a:solidFill>
                  <a:schemeClr val="bg1"/>
                </a:solidFill>
              </a:rPr>
              <a:t>Typical Reactions Following a Disaster</a:t>
            </a:r>
          </a:p>
        </p:txBody>
      </p:sp>
    </p:spTree>
    <p:custDataLst>
      <p:tags r:id="rId1"/>
    </p:custDataLst>
    <p:extLst>
      <p:ext uri="{BB962C8B-B14F-4D97-AF65-F5344CB8AC3E}">
        <p14:creationId xmlns:p14="http://schemas.microsoft.com/office/powerpoint/2010/main" val="20837128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b="1" dirty="0"/>
              <a:t>Políticas sobre la prevención de lesiones</a:t>
            </a:r>
            <a:br>
              <a:rPr lang="es-ES" dirty="0"/>
            </a:br>
            <a:r>
              <a:rPr lang="es-ES" dirty="0"/>
              <a:t>Temas</a:t>
            </a:r>
          </a:p>
        </p:txBody>
      </p:sp>
      <p:sp>
        <p:nvSpPr>
          <p:cNvPr id="5" name="Content Placeholder 4"/>
          <p:cNvSpPr>
            <a:spLocks noGrp="1"/>
          </p:cNvSpPr>
          <p:nvPr>
            <p:ph idx="1"/>
          </p:nvPr>
        </p:nvSpPr>
        <p:spPr/>
        <p:txBody>
          <a:bodyPr>
            <a:normAutofit/>
          </a:bodyPr>
          <a:lstStyle/>
          <a:p>
            <a:r>
              <a:rPr lang="es-ES" dirty="0"/>
              <a:t>Prevención de lesiones de espalda para el personal.</a:t>
            </a:r>
          </a:p>
          <a:p>
            <a:r>
              <a:rPr lang="es-ES" dirty="0"/>
              <a:t>Revisiones regulares de seguridad: Interiores y exteriores.</a:t>
            </a:r>
          </a:p>
          <a:p>
            <a:r>
              <a:rPr lang="es-ES" dirty="0"/>
              <a:t>Hábitos seguros en el área de juegos. </a:t>
            </a:r>
          </a:p>
          <a:p>
            <a:r>
              <a:rPr lang="es-ES" dirty="0"/>
              <a:t>Rutinas de seguridad y control del comportamiento.</a:t>
            </a:r>
          </a:p>
          <a:p>
            <a:r>
              <a:rPr lang="es-ES" dirty="0"/>
              <a:t>Recursos.</a:t>
            </a:r>
          </a:p>
        </p:txBody>
      </p:sp>
    </p:spTree>
    <p:custDataLst>
      <p:tags r:id="rId1"/>
    </p:custDataLst>
    <p:extLst>
      <p:ext uri="{BB962C8B-B14F-4D97-AF65-F5344CB8AC3E}">
        <p14:creationId xmlns:p14="http://schemas.microsoft.com/office/powerpoint/2010/main" val="38958980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7941E">
              <a:alpha val="20000"/>
            </a:srgbClr>
          </a:solidFill>
          <a:ln>
            <a:solidFill>
              <a:srgbClr val="D90F81"/>
            </a:solidFill>
          </a:ln>
        </p:spPr>
        <p:txBody>
          <a:bodyPr>
            <a:normAutofit fontScale="90000"/>
          </a:bodyPr>
          <a:lstStyle/>
          <a:p>
            <a:r>
              <a:rPr lang="es-ES" dirty="0"/>
              <a:t>Prevención de lesiones de espalda para el personal</a:t>
            </a:r>
          </a:p>
        </p:txBody>
      </p:sp>
      <p:sp>
        <p:nvSpPr>
          <p:cNvPr id="3" name="Content Placeholder 2"/>
          <p:cNvSpPr>
            <a:spLocks noGrp="1"/>
          </p:cNvSpPr>
          <p:nvPr>
            <p:ph idx="1"/>
          </p:nvPr>
        </p:nvSpPr>
        <p:spPr/>
        <p:txBody>
          <a:bodyPr/>
          <a:lstStyle/>
          <a:p>
            <a:r>
              <a:rPr lang="es-ES" dirty="0"/>
              <a:t>Las lesiones de espalda son las lesiones más comunes entre los proveedores de cuidado infantil.</a:t>
            </a:r>
          </a:p>
          <a:p>
            <a:r>
              <a:rPr lang="es-ES" dirty="0"/>
              <a:t>Los buenos mecanismos del cuerpo y las técnicas apropiadas de levantamiento ¡ayudarán a mantenerle la espalda sana!</a:t>
            </a:r>
          </a:p>
        </p:txBody>
      </p:sp>
    </p:spTree>
    <p:custDataLst>
      <p:tags r:id="rId1"/>
    </p:custDataLst>
    <p:extLst>
      <p:ext uri="{BB962C8B-B14F-4D97-AF65-F5344CB8AC3E}">
        <p14:creationId xmlns:p14="http://schemas.microsoft.com/office/powerpoint/2010/main" val="39874910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997"/>
            <a:ext cx="9144000" cy="1143000"/>
          </a:xfrm>
          <a:solidFill>
            <a:srgbClr val="F7941E">
              <a:alpha val="20000"/>
            </a:srgbClr>
          </a:solidFill>
          <a:ln>
            <a:solidFill>
              <a:srgbClr val="D90F81"/>
            </a:solidFill>
          </a:ln>
        </p:spPr>
        <p:txBody>
          <a:bodyPr>
            <a:normAutofit fontScale="90000"/>
          </a:bodyPr>
          <a:lstStyle/>
          <a:p>
            <a:r>
              <a:rPr lang="es-ES" dirty="0"/>
              <a:t>Cómo pueden ocurrir las lesiones de espalda:</a:t>
            </a:r>
          </a:p>
        </p:txBody>
      </p:sp>
      <p:sp>
        <p:nvSpPr>
          <p:cNvPr id="5" name="Content Placeholder 4"/>
          <p:cNvSpPr>
            <a:spLocks noGrp="1"/>
          </p:cNvSpPr>
          <p:nvPr>
            <p:ph idx="1"/>
          </p:nvPr>
        </p:nvSpPr>
        <p:spPr/>
        <p:txBody>
          <a:bodyPr>
            <a:normAutofit/>
          </a:bodyPr>
          <a:lstStyle/>
          <a:p>
            <a:pPr marL="0" indent="0">
              <a:buNone/>
            </a:pPr>
            <a:r>
              <a:rPr lang="es-ES" dirty="0"/>
              <a:t>1. Cargar incorrectamente a los niños, juguetes, equipos, etc.</a:t>
            </a:r>
          </a:p>
          <a:p>
            <a:pPr marL="0" indent="0">
              <a:buNone/>
            </a:pPr>
            <a:r>
              <a:rPr lang="es-ES" dirty="0"/>
              <a:t>2. Alturas inadecuadas en el trabajo (p. ej., mesas y sillas de tamaño infantil).</a:t>
            </a:r>
          </a:p>
          <a:p>
            <a:pPr marL="0" indent="0">
              <a:buNone/>
            </a:pPr>
            <a:r>
              <a:rPr lang="es-ES" dirty="0"/>
              <a:t>3. Subir y bajar niños de cunas.</a:t>
            </a:r>
          </a:p>
          <a:p>
            <a:pPr marL="0" indent="0">
              <a:buNone/>
            </a:pPr>
            <a:r>
              <a:rPr lang="es-ES" dirty="0"/>
              <a:t>4. Sentarse frecuentemente en el piso sin respaldo para la espalda.</a:t>
            </a:r>
          </a:p>
          <a:p>
            <a:pPr marL="0" indent="0">
              <a:buNone/>
            </a:pPr>
            <a:endParaRPr lang="es-ES" dirty="0"/>
          </a:p>
        </p:txBody>
      </p:sp>
    </p:spTree>
    <p:custDataLst>
      <p:tags r:id="rId1"/>
    </p:custDataLst>
    <p:extLst>
      <p:ext uri="{BB962C8B-B14F-4D97-AF65-F5344CB8AC3E}">
        <p14:creationId xmlns:p14="http://schemas.microsoft.com/office/powerpoint/2010/main" val="24929980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a:solidFill>
            <a:srgbClr val="F7941E">
              <a:alpha val="20000"/>
            </a:srgbClr>
          </a:solidFill>
          <a:ln>
            <a:solidFill>
              <a:srgbClr val="D90F81"/>
            </a:solidFill>
          </a:ln>
        </p:spPr>
        <p:txBody>
          <a:bodyPr>
            <a:normAutofit fontScale="90000"/>
          </a:bodyPr>
          <a:lstStyle/>
          <a:p>
            <a:r>
              <a:rPr lang="es-ES" dirty="0"/>
              <a:t>Cómo pueden ocurrir las lesiones de espalda</a:t>
            </a:r>
            <a:r>
              <a:rPr lang="en-US" dirty="0"/>
              <a:t>: (cont.)</a:t>
            </a:r>
          </a:p>
        </p:txBody>
      </p:sp>
      <p:sp>
        <p:nvSpPr>
          <p:cNvPr id="5" name="Content Placeholder 4"/>
          <p:cNvSpPr>
            <a:spLocks noGrp="1"/>
          </p:cNvSpPr>
          <p:nvPr>
            <p:ph idx="1"/>
          </p:nvPr>
        </p:nvSpPr>
        <p:spPr/>
        <p:txBody>
          <a:bodyPr>
            <a:normAutofit lnSpcReduction="10000"/>
          </a:bodyPr>
          <a:lstStyle/>
          <a:p>
            <a:pPr marL="0" indent="0">
              <a:buNone/>
            </a:pPr>
            <a:r>
              <a:rPr lang="es-ES" dirty="0"/>
              <a:t>5. Estirarse excesivamente por encima de la altura del hombro para bajar suministros almacenados.</a:t>
            </a:r>
          </a:p>
          <a:p>
            <a:pPr marL="0" indent="0">
              <a:buNone/>
            </a:pPr>
            <a:r>
              <a:rPr lang="es-ES" dirty="0"/>
              <a:t>6. Subir y bajar frecuentemente a niños de mesas para cambiar pañales. </a:t>
            </a:r>
          </a:p>
          <a:p>
            <a:pPr marL="0" indent="0">
              <a:buNone/>
            </a:pPr>
            <a:r>
              <a:rPr lang="es-ES" dirty="0"/>
              <a:t>7. Posiciones incómodas y movimientos enérgicos necesarios para abrir ventanas.</a:t>
            </a:r>
          </a:p>
          <a:p>
            <a:pPr marL="0" indent="0">
              <a:buNone/>
            </a:pPr>
            <a:r>
              <a:rPr lang="es-ES" dirty="0"/>
              <a:t>8. Cargar bolsas de pañales a los contenedores de basura.</a:t>
            </a:r>
          </a:p>
        </p:txBody>
      </p:sp>
    </p:spTree>
    <p:custDataLst>
      <p:tags r:id="rId1"/>
    </p:custDataLst>
    <p:extLst>
      <p:ext uri="{BB962C8B-B14F-4D97-AF65-F5344CB8AC3E}">
        <p14:creationId xmlns:p14="http://schemas.microsoft.com/office/powerpoint/2010/main" val="14382579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CCHP\Preventive Health\Updates to health and safety materials\Erg_ChildCa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2499"/>
            <a:ext cx="4419600" cy="6429531"/>
          </a:xfrm>
          <a:prstGeom prst="rect">
            <a:avLst/>
          </a:prstGeom>
          <a:noFill/>
          <a:ln>
            <a:solidFill>
              <a:srgbClr val="D90F8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633991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dirty="0"/>
              <a:t>Hábitos seguros en el área de juegos</a:t>
            </a:r>
          </a:p>
        </p:txBody>
      </p:sp>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174694" y="1798923"/>
            <a:ext cx="2794612" cy="4128516"/>
          </a:xfrm>
          <a:prstGeom prst="rect">
            <a:avLst/>
          </a:prstGeom>
          <a:noFill/>
          <a:ln w="76200">
            <a:solidFill>
              <a:srgbClr val="F7941E"/>
            </a:solidFill>
          </a:ln>
        </p:spPr>
      </p:pic>
    </p:spTree>
    <p:custDataLst>
      <p:tags r:id="rId1"/>
    </p:custDataLst>
    <p:extLst>
      <p:ext uri="{BB962C8B-B14F-4D97-AF65-F5344CB8AC3E}">
        <p14:creationId xmlns:p14="http://schemas.microsoft.com/office/powerpoint/2010/main" val="41287481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dirty="0"/>
              <a:t>Columpios</a:t>
            </a:r>
            <a:br>
              <a:rPr lang="es-ES" dirty="0"/>
            </a:br>
            <a:endParaRPr lang="es-ES" dirty="0"/>
          </a:p>
        </p:txBody>
      </p:sp>
      <p:sp>
        <p:nvSpPr>
          <p:cNvPr id="5" name="Content Placeholder 4"/>
          <p:cNvSpPr>
            <a:spLocks noGrp="1"/>
          </p:cNvSpPr>
          <p:nvPr>
            <p:ph idx="1"/>
          </p:nvPr>
        </p:nvSpPr>
        <p:spPr/>
        <p:txBody>
          <a:bodyPr>
            <a:normAutofit fontScale="92500" lnSpcReduction="20000"/>
          </a:bodyPr>
          <a:lstStyle/>
          <a:p>
            <a:r>
              <a:rPr lang="es-ES" dirty="0"/>
              <a:t>Siéntate en el centro del columpio. Nunca te pares ni arrodilles en este.</a:t>
            </a:r>
          </a:p>
          <a:p>
            <a:r>
              <a:rPr lang="es-ES" dirty="0"/>
              <a:t>Agárrate con las dos manos.</a:t>
            </a:r>
          </a:p>
          <a:p>
            <a:r>
              <a:rPr lang="es-ES" dirty="0"/>
              <a:t>Detén el columpio antes de bajarte de este.</a:t>
            </a:r>
          </a:p>
          <a:p>
            <a:r>
              <a:rPr lang="es-ES" dirty="0">
                <a:solidFill>
                  <a:srgbClr val="FF0000"/>
                </a:solidFill>
              </a:rPr>
              <a:t>Mantente lejos de columpios en movimiento.</a:t>
            </a:r>
          </a:p>
          <a:p>
            <a:r>
              <a:rPr lang="es-ES" dirty="0"/>
              <a:t>Asegúrate de que solo una persona esté en un columpio a la vez. No columpies columpios vacíos ni tuerzas ruedas vacías.</a:t>
            </a:r>
          </a:p>
          <a:p>
            <a:r>
              <a:rPr lang="es-ES" dirty="0"/>
              <a:t>Mantén la cabeza y los pies fuera de los aros para hacer ejercicio.</a:t>
            </a:r>
          </a:p>
        </p:txBody>
      </p:sp>
    </p:spTree>
    <p:custDataLst>
      <p:tags r:id="rId1"/>
    </p:custDataLst>
    <p:extLst>
      <p:ext uri="{BB962C8B-B14F-4D97-AF65-F5344CB8AC3E}">
        <p14:creationId xmlns:p14="http://schemas.microsoft.com/office/powerpoint/2010/main" val="15902477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Resbaladeras</a:t>
            </a:r>
          </a:p>
        </p:txBody>
      </p:sp>
      <p:sp>
        <p:nvSpPr>
          <p:cNvPr id="3" name="Content Placeholder 2"/>
          <p:cNvSpPr>
            <a:spLocks noGrp="1"/>
          </p:cNvSpPr>
          <p:nvPr>
            <p:ph idx="1"/>
          </p:nvPr>
        </p:nvSpPr>
        <p:spPr/>
        <p:txBody>
          <a:bodyPr>
            <a:normAutofit fontScale="92500" lnSpcReduction="20000"/>
          </a:bodyPr>
          <a:lstStyle/>
          <a:p>
            <a:r>
              <a:rPr lang="es-ES" dirty="0"/>
              <a:t>Espera tu turno. Dale a la persona antes que tú mucho espacio.</a:t>
            </a:r>
          </a:p>
          <a:p>
            <a:r>
              <a:rPr lang="es-ES" dirty="0"/>
              <a:t>Agárrate con las dos manos cuando subas.</a:t>
            </a:r>
          </a:p>
          <a:p>
            <a:r>
              <a:rPr lang="es-ES" dirty="0"/>
              <a:t>Antes de resbalarte, asegúrate de que nadie esté delante de ti.</a:t>
            </a:r>
          </a:p>
          <a:p>
            <a:r>
              <a:rPr lang="es-ES" dirty="0"/>
              <a:t>Resbálate con los pies por delante, sentado, uno a la vez (salvo que la resbaladera sea de un ancho doble o triple).</a:t>
            </a:r>
          </a:p>
          <a:p>
            <a:r>
              <a:rPr lang="es-ES" dirty="0"/>
              <a:t>Después de resbalarte, quítate de enfrente de la resbaladera.</a:t>
            </a:r>
          </a:p>
        </p:txBody>
      </p:sp>
    </p:spTree>
    <p:custDataLst>
      <p:tags r:id="rId1"/>
    </p:custDataLst>
    <p:extLst>
      <p:ext uri="{BB962C8B-B14F-4D97-AF65-F5344CB8AC3E}">
        <p14:creationId xmlns:p14="http://schemas.microsoft.com/office/powerpoint/2010/main" val="2478816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143000"/>
          </a:xfrm>
          <a:solidFill>
            <a:srgbClr val="8DC63F"/>
          </a:solidFill>
        </p:spPr>
        <p:txBody>
          <a:bodyPr/>
          <a:lstStyle/>
          <a:p>
            <a:r>
              <a:rPr lang="en-US" dirty="0"/>
              <a:t>4 a 6 </a:t>
            </a:r>
            <a:r>
              <a:rPr lang="en-US" dirty="0" err="1"/>
              <a:t>meses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51453140"/>
              </p:ext>
            </p:extLst>
          </p:nvPr>
        </p:nvGraphicFramePr>
        <p:xfrm>
          <a:off x="28575" y="1143000"/>
          <a:ext cx="8747760" cy="4846320"/>
        </p:xfrm>
        <a:graphic>
          <a:graphicData uri="http://schemas.openxmlformats.org/drawingml/2006/table">
            <a:tbl>
              <a:tblPr firstRow="1" bandRow="1">
                <a:tableStyleId>{5C22544A-7EE6-4342-B048-85BDC9FD1C3A}</a:tableStyleId>
              </a:tblPr>
              <a:tblGrid>
                <a:gridCol w="2186940">
                  <a:extLst>
                    <a:ext uri="{9D8B030D-6E8A-4147-A177-3AD203B41FA5}">
                      <a16:colId xmlns:a16="http://schemas.microsoft.com/office/drawing/2014/main" val="20000"/>
                    </a:ext>
                  </a:extLst>
                </a:gridCol>
                <a:gridCol w="2186940">
                  <a:extLst>
                    <a:ext uri="{9D8B030D-6E8A-4147-A177-3AD203B41FA5}">
                      <a16:colId xmlns:a16="http://schemas.microsoft.com/office/drawing/2014/main" val="20001"/>
                    </a:ext>
                  </a:extLst>
                </a:gridCol>
                <a:gridCol w="2186940">
                  <a:extLst>
                    <a:ext uri="{9D8B030D-6E8A-4147-A177-3AD203B41FA5}">
                      <a16:colId xmlns:a16="http://schemas.microsoft.com/office/drawing/2014/main" val="20002"/>
                    </a:ext>
                  </a:extLst>
                </a:gridCol>
                <a:gridCol w="2186940">
                  <a:extLst>
                    <a:ext uri="{9D8B030D-6E8A-4147-A177-3AD203B41FA5}">
                      <a16:colId xmlns:a16="http://schemas.microsoft.com/office/drawing/2014/main" val="20003"/>
                    </a:ext>
                  </a:extLst>
                </a:gridCol>
              </a:tblGrid>
              <a:tr h="563880">
                <a:tc>
                  <a:txBody>
                    <a:bodyPr/>
                    <a:lstStyle/>
                    <a:p>
                      <a:r>
                        <a:rPr lang="es-ES" noProof="0" dirty="0"/>
                        <a:t>Edad</a:t>
                      </a:r>
                    </a:p>
                  </a:txBody>
                  <a:tcPr/>
                </a:tc>
                <a:tc>
                  <a:txBody>
                    <a:bodyPr/>
                    <a:lstStyle/>
                    <a:p>
                      <a:r>
                        <a:rPr lang="es-ES" noProof="0" dirty="0"/>
                        <a:t>Peculiaridades</a:t>
                      </a:r>
                    </a:p>
                  </a:txBody>
                  <a:tcPr/>
                </a:tc>
                <a:tc>
                  <a:txBody>
                    <a:bodyPr/>
                    <a:lstStyle/>
                    <a:p>
                      <a:r>
                        <a:rPr lang="es-ES" noProof="0" dirty="0"/>
                        <a:t>Riesgo de lesión</a:t>
                      </a:r>
                    </a:p>
                  </a:txBody>
                  <a:tcPr/>
                </a:tc>
                <a:tc>
                  <a:txBody>
                    <a:bodyPr/>
                    <a:lstStyle/>
                    <a:p>
                      <a:r>
                        <a:rPr lang="es-ES" noProof="0" dirty="0"/>
                        <a:t>Consejos para la prevención</a:t>
                      </a:r>
                    </a:p>
                  </a:txBody>
                  <a:tcPr/>
                </a:tc>
                <a:extLst>
                  <a:ext uri="{0D108BD9-81ED-4DB2-BD59-A6C34878D82A}">
                    <a16:rowId xmlns:a16="http://schemas.microsoft.com/office/drawing/2014/main" val="10000"/>
                  </a:ext>
                </a:extLst>
              </a:tr>
              <a:tr h="370840">
                <a:tc>
                  <a:txBody>
                    <a:bodyPr/>
                    <a:lstStyle/>
                    <a:p>
                      <a:r>
                        <a:rPr lang="es-ES" noProof="0" dirty="0"/>
                        <a:t>4 a 6 </a:t>
                      </a:r>
                      <a:r>
                        <a:rPr lang="es-ES" baseline="0" noProof="0" dirty="0"/>
                        <a:t>meses</a:t>
                      </a:r>
                      <a:endParaRPr lang="es-ES" noProof="0" dirty="0"/>
                    </a:p>
                  </a:txBody>
                  <a:tcPr/>
                </a:tc>
                <a:tc>
                  <a:txBody>
                    <a:bodyPr/>
                    <a:lstStyle/>
                    <a:p>
                      <a:pPr marL="285750" indent="-285750">
                        <a:buFont typeface="Wingdings"/>
                        <a:buChar char="§"/>
                      </a:pPr>
                      <a:r>
                        <a:rPr lang="es-ES" noProof="0" dirty="0">
                          <a:sym typeface="Wingdings"/>
                        </a:rPr>
                        <a:t>Se sienta con apoyo mínimo.</a:t>
                      </a:r>
                    </a:p>
                    <a:p>
                      <a:pPr marL="285750" indent="-285750">
                        <a:buFont typeface="Wingdings"/>
                        <a:buChar char="§"/>
                      </a:pPr>
                      <a:r>
                        <a:rPr lang="es-ES" noProof="0" dirty="0">
                          <a:sym typeface="Wingdings"/>
                        </a:rPr>
                        <a:t>Juega con las manos abiertas.</a:t>
                      </a:r>
                      <a:endParaRPr lang="es-ES" baseline="0" noProof="0" dirty="0">
                        <a:sym typeface="Wingdings"/>
                      </a:endParaRPr>
                    </a:p>
                    <a:p>
                      <a:pPr marL="285750" indent="-285750">
                        <a:buFont typeface="Wingdings"/>
                        <a:buChar char="§"/>
                      </a:pPr>
                      <a:r>
                        <a:rPr lang="es-ES" baseline="0" noProof="0" dirty="0">
                          <a:sym typeface="Wingdings"/>
                        </a:rPr>
                        <a:t>Trata de alcanzar objetos.</a:t>
                      </a:r>
                    </a:p>
                    <a:p>
                      <a:pPr marL="285750" indent="-285750">
                        <a:buFont typeface="Wingdings"/>
                        <a:buChar char="§"/>
                      </a:pPr>
                      <a:r>
                        <a:rPr lang="es-ES" baseline="0" noProof="0" dirty="0">
                          <a:sym typeface="Wingdings"/>
                        </a:rPr>
                        <a:t>Comienza a llevarse cosas a la boca.</a:t>
                      </a:r>
                    </a:p>
                    <a:p>
                      <a:pPr marL="285750" indent="-285750">
                        <a:buFont typeface="Wingdings"/>
                        <a:buChar char="§"/>
                      </a:pPr>
                      <a:r>
                        <a:rPr lang="es-ES" baseline="0" noProof="0" dirty="0">
                          <a:sym typeface="Wingdings"/>
                        </a:rPr>
                        <a:t>Tiene más curiosidad sobre su entorno.</a:t>
                      </a:r>
                    </a:p>
                    <a:p>
                      <a:pPr marL="285750" indent="-285750">
                        <a:buFont typeface="Wingdings"/>
                        <a:buChar char="§"/>
                      </a:pPr>
                      <a:r>
                        <a:rPr lang="es-ES" baseline="0" noProof="0" dirty="0">
                          <a:sym typeface="Wingdings"/>
                        </a:rPr>
                        <a:t>Quiere probar, tocar y agitar los objetos.</a:t>
                      </a:r>
                      <a:endParaRPr lang="es-ES" noProof="0" dirty="0"/>
                    </a:p>
                  </a:txBody>
                  <a:tcPr/>
                </a:tc>
                <a:tc>
                  <a:txBody>
                    <a:bodyPr/>
                    <a:lstStyle/>
                    <a:p>
                      <a:pPr marL="285750" indent="-285750">
                        <a:buFont typeface="Wingdings"/>
                        <a:buChar char="§"/>
                      </a:pPr>
                      <a:r>
                        <a:rPr lang="es-ES" noProof="0" dirty="0">
                          <a:sym typeface="Wingdings"/>
                        </a:rPr>
                        <a:t>Lesión de ocupante en un vehículo</a:t>
                      </a:r>
                      <a:endParaRPr lang="es-ES" baseline="0" noProof="0" dirty="0">
                        <a:sym typeface="Wingdings"/>
                      </a:endParaRPr>
                    </a:p>
                    <a:p>
                      <a:pPr marL="285750" indent="-285750">
                        <a:buFont typeface="Wingdings"/>
                        <a:buChar char="§"/>
                      </a:pPr>
                      <a:r>
                        <a:rPr lang="es-ES" baseline="0" noProof="0" dirty="0">
                          <a:sym typeface="Wingdings"/>
                        </a:rPr>
                        <a:t>Caídas</a:t>
                      </a:r>
                    </a:p>
                    <a:p>
                      <a:pPr marL="285750" indent="-285750">
                        <a:buFont typeface="Wingdings"/>
                        <a:buChar char="§"/>
                      </a:pPr>
                      <a:r>
                        <a:rPr lang="es-ES" baseline="0" noProof="0" dirty="0">
                          <a:sym typeface="Wingdings"/>
                        </a:rPr>
                        <a:t>Quemaduras con líquidos calientes</a:t>
                      </a:r>
                    </a:p>
                    <a:p>
                      <a:pPr marL="285750" indent="-285750">
                        <a:buFont typeface="Wingdings"/>
                        <a:buChar char="§"/>
                      </a:pPr>
                      <a:r>
                        <a:rPr lang="es-ES" baseline="0" noProof="0" dirty="0">
                          <a:sym typeface="Wingdings"/>
                        </a:rPr>
                        <a:t>Atragantamiento</a:t>
                      </a:r>
                      <a:r>
                        <a:rPr lang="en-US" baseline="0" noProof="0" dirty="0">
                          <a:sym typeface="Wingdings"/>
                        </a:rPr>
                        <a:t> y </a:t>
                      </a:r>
                      <a:r>
                        <a:rPr lang="es-ES" baseline="0" noProof="0" dirty="0">
                          <a:sym typeface="Wingdings"/>
                        </a:rPr>
                        <a:t>asfixia</a:t>
                      </a:r>
                    </a:p>
                    <a:p>
                      <a:pPr marL="285750" indent="-285750">
                        <a:buFont typeface="Wingdings"/>
                        <a:buChar char="§"/>
                      </a:pPr>
                      <a:r>
                        <a:rPr lang="es-ES" baseline="0" noProof="0" dirty="0">
                          <a:sym typeface="Wingdings"/>
                        </a:rPr>
                        <a:t>Síndrome de muerte infantil súbita (SIDS) </a:t>
                      </a:r>
                    </a:p>
                    <a:p>
                      <a:pPr marL="285750" indent="-285750">
                        <a:buFont typeface="Wingdings"/>
                        <a:buChar char="§"/>
                      </a:pPr>
                      <a:r>
                        <a:rPr lang="es-ES" baseline="0" noProof="0" dirty="0">
                          <a:sym typeface="Wingdings"/>
                        </a:rPr>
                        <a:t>Síndrome del bebé zarandeado</a:t>
                      </a:r>
                      <a:endParaRPr lang="es-ES" noProof="0" dirty="0"/>
                    </a:p>
                  </a:txBody>
                  <a:tcPr/>
                </a:tc>
                <a:tc>
                  <a:txBody>
                    <a:bodyPr/>
                    <a:lstStyle/>
                    <a:p>
                      <a:pPr marL="171450" indent="-171450">
                        <a:buFont typeface="Wingdings"/>
                        <a:buChar char="§"/>
                      </a:pPr>
                      <a:r>
                        <a:rPr lang="es-ES" sz="1050" baseline="0" noProof="0" dirty="0">
                          <a:sym typeface="Wingdings"/>
                        </a:rPr>
                        <a:t>Los asientos infantiles de seguridad aprobados deben instalarse adecuadamente en el asiento de atrás de cara a la parte trasera del auto, y usarse.</a:t>
                      </a:r>
                    </a:p>
                    <a:p>
                      <a:pPr marL="285750" indent="-285750">
                        <a:buFont typeface="Wingdings"/>
                        <a:buChar char="§"/>
                      </a:pPr>
                      <a:r>
                        <a:rPr lang="es-ES" sz="1050" noProof="0" dirty="0">
                          <a:sym typeface="Wingdings"/>
                        </a:rPr>
                        <a:t>Nunca deje a los bebés solos en las camas, mesas para</a:t>
                      </a:r>
                      <a:r>
                        <a:rPr lang="es-ES" sz="1050" baseline="0" noProof="0" dirty="0">
                          <a:sym typeface="Wingdings"/>
                        </a:rPr>
                        <a:t> cambiar pañales, sillones, sillas o cualquier otra superficie alta.</a:t>
                      </a:r>
                    </a:p>
                    <a:p>
                      <a:pPr marL="285750" indent="-285750">
                        <a:buFont typeface="Wingdings"/>
                        <a:buChar char="§"/>
                      </a:pPr>
                      <a:r>
                        <a:rPr lang="es-ES" sz="1050" baseline="0" noProof="0" dirty="0">
                          <a:sym typeface="Wingdings"/>
                        </a:rPr>
                        <a:t>Siempre pruebe la temperatura del agua antes de bañar a un bebé. Ajuste la temperatura del agua de la llave caliente a menos de 120 </a:t>
                      </a:r>
                      <a:r>
                        <a:rPr lang="es-ES" sz="1050" kern="1200" dirty="0">
                          <a:solidFill>
                            <a:schemeClr val="dk1"/>
                          </a:solidFill>
                          <a:effectLst/>
                          <a:latin typeface="+mn-lt"/>
                          <a:ea typeface="+mn-ea"/>
                          <a:cs typeface="+mn-cs"/>
                        </a:rPr>
                        <a:t>° F</a:t>
                      </a:r>
                      <a:r>
                        <a:rPr lang="es-ES" sz="1050" baseline="0" noProof="0" dirty="0">
                          <a:sym typeface="Wingdings"/>
                        </a:rPr>
                        <a:t>.</a:t>
                      </a:r>
                    </a:p>
                    <a:p>
                      <a:pPr marL="285750" indent="-285750">
                        <a:buFont typeface="Wingdings"/>
                        <a:buChar char="§"/>
                      </a:pPr>
                      <a:r>
                        <a:rPr lang="es-ES" sz="1050" baseline="0" noProof="0" dirty="0">
                          <a:sym typeface="Wingdings"/>
                        </a:rPr>
                        <a:t>Mantenga objetos y juguetes pequeños lejos del bebé.</a:t>
                      </a:r>
                    </a:p>
                    <a:p>
                      <a:pPr marL="285750" indent="-285750">
                        <a:buFont typeface="Wingdings"/>
                        <a:buChar char="§"/>
                      </a:pPr>
                      <a:r>
                        <a:rPr lang="es-ES" sz="1050" baseline="0" noProof="0" dirty="0">
                          <a:sym typeface="Wingdings"/>
                        </a:rPr>
                        <a:t>Duerma a los bebés boca arriba, en un colchón firme, en una cuna vacía.</a:t>
                      </a:r>
                    </a:p>
                    <a:p>
                      <a:pPr marL="285750" indent="-285750">
                        <a:buFont typeface="Wingdings"/>
                        <a:buChar char="§"/>
                      </a:pPr>
                      <a:r>
                        <a:rPr lang="es-ES" sz="1050" baseline="0" noProof="0" dirty="0">
                          <a:sym typeface="Wingdings"/>
                        </a:rPr>
                        <a:t>No use ropa de cama suave en el área para dormir de un bebé.</a:t>
                      </a:r>
                    </a:p>
                    <a:p>
                      <a:pPr marL="285750" indent="-285750">
                        <a:buFont typeface="Wingdings"/>
                        <a:buChar char="§"/>
                      </a:pPr>
                      <a:r>
                        <a:rPr lang="es-ES" sz="1050" baseline="0" noProof="0" dirty="0">
                          <a:sym typeface="Wingdings"/>
                        </a:rPr>
                        <a:t>Nunca zarandee a un bebé, ni siquiera juguetonamente.</a:t>
                      </a:r>
                    </a:p>
                    <a:p>
                      <a:pPr marL="0" indent="0">
                        <a:buFont typeface="Wingdings"/>
                        <a:buNone/>
                      </a:pPr>
                      <a:r>
                        <a:rPr lang="es-ES" sz="1050" noProof="0" dirty="0">
                          <a:sym typeface="Wingdings"/>
                        </a:rPr>
                        <a:t>  </a:t>
                      </a:r>
                      <a:endParaRPr lang="es-ES" sz="1050" noProof="0" dirty="0"/>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7629748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Escaleras y barras horizontales</a:t>
            </a:r>
          </a:p>
        </p:txBody>
      </p:sp>
      <p:sp>
        <p:nvSpPr>
          <p:cNvPr id="3" name="Content Placeholder 2"/>
          <p:cNvSpPr>
            <a:spLocks noGrp="1"/>
          </p:cNvSpPr>
          <p:nvPr>
            <p:ph idx="1"/>
          </p:nvPr>
        </p:nvSpPr>
        <p:spPr/>
        <p:txBody>
          <a:bodyPr>
            <a:normAutofit fontScale="92500" lnSpcReduction="20000"/>
          </a:bodyPr>
          <a:lstStyle/>
          <a:p>
            <a:pPr marL="0" indent="0">
              <a:buNone/>
            </a:pPr>
            <a:r>
              <a:rPr lang="es-ES" dirty="0"/>
              <a:t>• Solo___ personas a la vez. (Rellene el límite.)</a:t>
            </a:r>
          </a:p>
          <a:p>
            <a:pPr marL="0" indent="0">
              <a:buNone/>
            </a:pPr>
            <a:r>
              <a:rPr lang="es-ES" dirty="0"/>
              <a:t>• Todos comienzan al mismo extremo y avanzan en la misma dirección.</a:t>
            </a:r>
          </a:p>
          <a:p>
            <a:pPr marL="0" indent="0">
              <a:buNone/>
            </a:pPr>
            <a:r>
              <a:rPr lang="es-ES" dirty="0"/>
              <a:t>• Agárrate con los puños cerrados (dedos y pulgares).</a:t>
            </a:r>
          </a:p>
          <a:p>
            <a:pPr marL="0" indent="0">
              <a:buNone/>
            </a:pPr>
            <a:r>
              <a:rPr lang="es-ES" dirty="0"/>
              <a:t>• Mantén un espacio grande entre tú y la persona enfrente de ti.</a:t>
            </a:r>
          </a:p>
          <a:p>
            <a:pPr marL="0" indent="0">
              <a:buNone/>
            </a:pPr>
            <a:r>
              <a:rPr lang="es-ES" dirty="0"/>
              <a:t>• No las uses cuando estén mojadas ni calientes.</a:t>
            </a:r>
          </a:p>
          <a:p>
            <a:pPr marL="0" indent="0">
              <a:buNone/>
            </a:pPr>
            <a:r>
              <a:rPr lang="es-ES" dirty="0"/>
              <a:t>• Bájate con las rodillas dobladas. Trata de caer en los dos pies.</a:t>
            </a:r>
          </a:p>
        </p:txBody>
      </p:sp>
    </p:spTree>
    <p:custDataLst>
      <p:tags r:id="rId1"/>
    </p:custDataLst>
    <p:extLst>
      <p:ext uri="{BB962C8B-B14F-4D97-AF65-F5344CB8AC3E}">
        <p14:creationId xmlns:p14="http://schemas.microsoft.com/office/powerpoint/2010/main" val="14616014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Estructuras para trepar</a:t>
            </a:r>
          </a:p>
        </p:txBody>
      </p:sp>
      <p:sp>
        <p:nvSpPr>
          <p:cNvPr id="3" name="Content Placeholder 2"/>
          <p:cNvSpPr>
            <a:spLocks noGrp="1"/>
          </p:cNvSpPr>
          <p:nvPr>
            <p:ph idx="1"/>
          </p:nvPr>
        </p:nvSpPr>
        <p:spPr/>
        <p:txBody>
          <a:bodyPr>
            <a:normAutofit lnSpcReduction="10000"/>
          </a:bodyPr>
          <a:lstStyle/>
          <a:p>
            <a:pPr marL="0" indent="0">
              <a:buNone/>
            </a:pPr>
            <a:r>
              <a:rPr lang="en-US" dirty="0"/>
              <a:t>• </a:t>
            </a:r>
            <a:r>
              <a:rPr lang="es-ES" dirty="0"/>
              <a:t>Solo___ personas a la vez. (Rellene su límite.) • Usa las dos manos y agárrate con los puños cerrados (dedos y pulgares).</a:t>
            </a:r>
          </a:p>
          <a:p>
            <a:pPr marL="0" indent="0">
              <a:buNone/>
            </a:pPr>
            <a:r>
              <a:rPr lang="es-ES" dirty="0"/>
              <a:t>• Mantente lejos de otros trepadores.</a:t>
            </a:r>
          </a:p>
          <a:p>
            <a:pPr marL="0" indent="0">
              <a:buNone/>
            </a:pPr>
            <a:r>
              <a:rPr lang="es-ES" dirty="0"/>
              <a:t>• No las uses cuando estén mojadas ni calientes.</a:t>
            </a:r>
          </a:p>
          <a:p>
            <a:r>
              <a:rPr lang="es-ES" dirty="0"/>
              <a:t>Coloca todas las piezas de los equipos del área de juegos sobre una superficie amortiguadora con una zona para caídas de seis pies a su alrededor</a:t>
            </a:r>
            <a:r>
              <a:rPr lang="en-US" dirty="0"/>
              <a:t>.</a:t>
            </a:r>
          </a:p>
        </p:txBody>
      </p:sp>
    </p:spTree>
    <p:custDataLst>
      <p:tags r:id="rId1"/>
    </p:custDataLst>
    <p:extLst>
      <p:ext uri="{BB962C8B-B14F-4D97-AF65-F5344CB8AC3E}">
        <p14:creationId xmlns:p14="http://schemas.microsoft.com/office/powerpoint/2010/main" val="1213200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Rutinas de seguridad y control del comportamiento</a:t>
            </a:r>
          </a:p>
        </p:txBody>
      </p:sp>
      <p:sp>
        <p:nvSpPr>
          <p:cNvPr id="3" name="Content Placeholder 2"/>
          <p:cNvSpPr>
            <a:spLocks noGrp="1"/>
          </p:cNvSpPr>
          <p:nvPr>
            <p:ph idx="1"/>
          </p:nvPr>
        </p:nvSpPr>
        <p:spPr/>
        <p:txBody>
          <a:bodyPr>
            <a:normAutofit fontScale="92500" lnSpcReduction="20000"/>
          </a:bodyPr>
          <a:lstStyle/>
          <a:p>
            <a:r>
              <a:rPr lang="es-ES" dirty="0"/>
              <a:t>Establezca políticas de seguridad por escrito para su entorno de cuidado infantil (incluya directrices, listas de verificación y tareas asignadas).</a:t>
            </a:r>
          </a:p>
          <a:p>
            <a:r>
              <a:rPr lang="es-ES" dirty="0"/>
              <a:t>Proporcione supervisión activa en todo momento.</a:t>
            </a:r>
          </a:p>
          <a:p>
            <a:r>
              <a:rPr lang="es-ES" dirty="0"/>
              <a:t>Vigile el comportamiento de los niños. </a:t>
            </a:r>
          </a:p>
          <a:p>
            <a:r>
              <a:rPr lang="es-ES" dirty="0"/>
              <a:t>Enseñe a los niños comportamiento preventivo de lesiones y reglas de seguridad. </a:t>
            </a:r>
          </a:p>
          <a:p>
            <a:r>
              <a:rPr lang="es-ES" dirty="0"/>
              <a:t>Adapte su entorno a las necesidades de desarrollo de los niños.</a:t>
            </a:r>
          </a:p>
        </p:txBody>
      </p:sp>
    </p:spTree>
    <p:custDataLst>
      <p:tags r:id="rId1"/>
    </p:custDataLst>
    <p:extLst>
      <p:ext uri="{BB962C8B-B14F-4D97-AF65-F5344CB8AC3E}">
        <p14:creationId xmlns:p14="http://schemas.microsoft.com/office/powerpoint/2010/main" val="33968246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Revisiones regulares de seguridad: Interiores y exteriores</a:t>
            </a:r>
          </a:p>
        </p:txBody>
      </p:sp>
      <p:sp>
        <p:nvSpPr>
          <p:cNvPr id="3" name="Content Placeholder 2"/>
          <p:cNvSpPr>
            <a:spLocks noGrp="1"/>
          </p:cNvSpPr>
          <p:nvPr>
            <p:ph idx="1"/>
          </p:nvPr>
        </p:nvSpPr>
        <p:spPr/>
        <p:txBody>
          <a:bodyPr>
            <a:normAutofit lnSpcReduction="10000"/>
          </a:bodyPr>
          <a:lstStyle/>
          <a:p>
            <a:r>
              <a:rPr lang="es-ES" dirty="0"/>
              <a:t>El examen de entornos interiores y exteriores en cuanto a peligros de seguridad se refiere previene accidentes.</a:t>
            </a:r>
          </a:p>
          <a:p>
            <a:r>
              <a:rPr lang="es-ES" dirty="0"/>
              <a:t>Modificar un entorno para la seguridad de los niños se conoce algunas veces como “hacer a prueba de niños”.</a:t>
            </a:r>
          </a:p>
          <a:p>
            <a:r>
              <a:rPr lang="es-ES" dirty="0"/>
              <a:t>Hacer a prueba de niños no hace que el entorno sea 100 seguro ni sustituye la supervisión.</a:t>
            </a:r>
          </a:p>
        </p:txBody>
      </p:sp>
    </p:spTree>
    <p:custDataLst>
      <p:tags r:id="rId1"/>
    </p:custDataLst>
    <p:extLst>
      <p:ext uri="{BB962C8B-B14F-4D97-AF65-F5344CB8AC3E}">
        <p14:creationId xmlns:p14="http://schemas.microsoft.com/office/powerpoint/2010/main" val="5413862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ES" dirty="0"/>
              <a:t>Listas de verificación de salud y seguridad</a:t>
            </a:r>
          </a:p>
        </p:txBody>
      </p:sp>
      <p:sp>
        <p:nvSpPr>
          <p:cNvPr id="5" name="Content Placeholder 4"/>
          <p:cNvSpPr>
            <a:spLocks noGrp="1"/>
          </p:cNvSpPr>
          <p:nvPr>
            <p:ph idx="1"/>
          </p:nvPr>
        </p:nvSpPr>
        <p:spPr/>
        <p:txBody>
          <a:bodyPr>
            <a:normAutofit/>
          </a:bodyPr>
          <a:lstStyle/>
          <a:p>
            <a:r>
              <a:rPr lang="es-ES" dirty="0"/>
              <a:t>Use una lista de verificación para llevar a cabo revisiones de seguridad de las áreas al aire libre, las áreas interiores, los botiquines de primeros auxilios, etc. en puntos programados regularmente. </a:t>
            </a:r>
          </a:p>
          <a:p>
            <a:r>
              <a:rPr lang="es-ES" dirty="0"/>
              <a:t>Incorpore revisiones de seguridad a sus horarios diarios, semanales y mensuales.</a:t>
            </a:r>
          </a:p>
        </p:txBody>
      </p:sp>
    </p:spTree>
    <p:custDataLst>
      <p:tags r:id="rId1"/>
    </p:custDataLst>
    <p:extLst>
      <p:ext uri="{BB962C8B-B14F-4D97-AF65-F5344CB8AC3E}">
        <p14:creationId xmlns:p14="http://schemas.microsoft.com/office/powerpoint/2010/main" val="8812357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565982013"/>
              </p:ext>
            </p:extLst>
          </p:nvPr>
        </p:nvGraphicFramePr>
        <p:xfrm>
          <a:off x="2552700" y="36226"/>
          <a:ext cx="4114800" cy="5325524"/>
        </p:xfrm>
        <a:graphic>
          <a:graphicData uri="http://schemas.openxmlformats.org/presentationml/2006/ole">
            <mc:AlternateContent xmlns:mc="http://schemas.openxmlformats.org/markup-compatibility/2006">
              <mc:Choice xmlns:v="urn:schemas-microsoft-com:vml" Requires="v">
                <p:oleObj spid="_x0000_s3150" name="Acrobat Document" r:id="rId5" imgW="5829103" imgH="7543564" progId="Acrobat.Document.11">
                  <p:embed/>
                </p:oleObj>
              </mc:Choice>
              <mc:Fallback>
                <p:oleObj name="Acrobat Document" r:id="rId5" imgW="5829103" imgH="7543564" progId="Acrobat.Document.11">
                  <p:embed/>
                  <p:pic>
                    <p:nvPicPr>
                      <p:cNvPr id="0" name=""/>
                      <p:cNvPicPr/>
                      <p:nvPr/>
                    </p:nvPicPr>
                    <p:blipFill>
                      <a:blip r:embed="rId6"/>
                      <a:stretch>
                        <a:fillRect/>
                      </a:stretch>
                    </p:blipFill>
                    <p:spPr>
                      <a:xfrm>
                        <a:off x="2552700" y="36226"/>
                        <a:ext cx="4114800" cy="5325524"/>
                      </a:xfrm>
                      <a:prstGeom prst="rect">
                        <a:avLst/>
                      </a:prstGeom>
                      <a:ln>
                        <a:noFill/>
                      </a:ln>
                    </p:spPr>
                  </p:pic>
                </p:oleObj>
              </mc:Fallback>
            </mc:AlternateContent>
          </a:graphicData>
        </a:graphic>
      </p:graphicFrame>
      <p:sp>
        <p:nvSpPr>
          <p:cNvPr id="3" name="Rectangle 2"/>
          <p:cNvSpPr/>
          <p:nvPr/>
        </p:nvSpPr>
        <p:spPr>
          <a:xfrm>
            <a:off x="211111" y="4876800"/>
            <a:ext cx="8763000" cy="1200329"/>
          </a:xfrm>
          <a:prstGeom prst="rect">
            <a:avLst/>
          </a:prstGeom>
          <a:solidFill>
            <a:schemeClr val="bg1"/>
          </a:solidFill>
        </p:spPr>
        <p:txBody>
          <a:bodyPr wrap="square">
            <a:spAutoFit/>
          </a:bodyPr>
          <a:lstStyle/>
          <a:p>
            <a:pPr algn="ctr"/>
            <a:r>
              <a:rPr lang="en-US" sz="3600" dirty="0">
                <a:hlinkClick r:id="rId7"/>
              </a:rPr>
              <a:t>https://cchp.ucsf.edu/content/forms#hscr</a:t>
            </a:r>
            <a:endParaRPr lang="en-US" sz="3600" dirty="0"/>
          </a:p>
          <a:p>
            <a:pPr algn="ctr"/>
            <a:r>
              <a:rPr lang="en-US" sz="3600" dirty="0">
                <a:hlinkClick r:id="rId8"/>
              </a:rPr>
              <a:t>http://cfoc.nrckids.org</a:t>
            </a:r>
            <a:r>
              <a:rPr lang="en-US" sz="3600" dirty="0"/>
              <a:t> </a:t>
            </a:r>
          </a:p>
        </p:txBody>
      </p:sp>
    </p:spTree>
    <p:custDataLst>
      <p:tags r:id="rId2"/>
    </p:custDataLst>
    <p:extLst>
      <p:ext uri="{BB962C8B-B14F-4D97-AF65-F5344CB8AC3E}">
        <p14:creationId xmlns:p14="http://schemas.microsoft.com/office/powerpoint/2010/main" val="39986590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Lista de verificación de salud y seguridad para ECE</a:t>
            </a:r>
          </a:p>
        </p:txBody>
      </p:sp>
      <p:sp>
        <p:nvSpPr>
          <p:cNvPr id="3" name="Content Placeholder 2"/>
          <p:cNvSpPr>
            <a:spLocks noGrp="1"/>
          </p:cNvSpPr>
          <p:nvPr>
            <p:ph idx="1"/>
          </p:nvPr>
        </p:nvSpPr>
        <p:spPr/>
        <p:txBody>
          <a:bodyPr>
            <a:normAutofit fontScale="92500" lnSpcReduction="10000"/>
          </a:bodyPr>
          <a:lstStyle/>
          <a:p>
            <a:pPr marL="0" indent="0">
              <a:buNone/>
            </a:pPr>
            <a:r>
              <a:rPr lang="es-ES" dirty="0"/>
              <a:t>Basada en CFOC </a:t>
            </a:r>
            <a:r>
              <a:rPr lang="es-ES" dirty="0">
                <a:hlinkClick r:id="rId4"/>
              </a:rPr>
              <a:t>http://nrckids.org/</a:t>
            </a:r>
            <a:endParaRPr lang="es-ES" dirty="0"/>
          </a:p>
          <a:p>
            <a:pPr marL="0" indent="0">
              <a:buNone/>
            </a:pPr>
            <a:endParaRPr lang="es-ES" dirty="0"/>
          </a:p>
          <a:p>
            <a:pPr marL="0" indent="0">
              <a:buNone/>
            </a:pPr>
            <a:r>
              <a:rPr lang="es-ES" dirty="0"/>
              <a:t>Versión en línea</a:t>
            </a:r>
          </a:p>
          <a:p>
            <a:r>
              <a:rPr lang="es-ES" dirty="0"/>
              <a:t>Lista de verificación: </a:t>
            </a:r>
            <a:r>
              <a:rPr lang="es-ES" u="sng" dirty="0">
                <a:hlinkClick r:id="rId5"/>
              </a:rPr>
              <a:t>https://cchp.ucsf.edu/content/resources/cchp-health-and-safety-checklist</a:t>
            </a:r>
            <a:endParaRPr lang="es-ES" dirty="0"/>
          </a:p>
          <a:p>
            <a:r>
              <a:rPr lang="es-ES" dirty="0"/>
              <a:t>Manual: </a:t>
            </a:r>
            <a:r>
              <a:rPr lang="es-ES" u="sng" dirty="0">
                <a:hlinkClick r:id="rId6"/>
              </a:rPr>
              <a:t>https://cchp.ucsf.edu/content/resources/cchp-health-and-safety-checklist-users-manual</a:t>
            </a:r>
            <a:r>
              <a:rPr lang="es-ES" dirty="0"/>
              <a:t> </a:t>
            </a:r>
          </a:p>
          <a:p>
            <a:pPr marL="0" indent="0">
              <a:buNone/>
            </a:pPr>
            <a:endParaRPr lang="es-ES" dirty="0"/>
          </a:p>
        </p:txBody>
      </p:sp>
    </p:spTree>
    <p:custDataLst>
      <p:tags r:id="rId1"/>
    </p:custDataLst>
    <p:extLst>
      <p:ext uri="{BB962C8B-B14F-4D97-AF65-F5344CB8AC3E}">
        <p14:creationId xmlns:p14="http://schemas.microsoft.com/office/powerpoint/2010/main" val="1033814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DdxfFJqU"/>
  <p:tag name="ARTICULATE_SLIDE_COUNT" val="9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
      <a:dk1>
        <a:srgbClr val="003473"/>
      </a:dk1>
      <a:lt1>
        <a:srgbClr val="FFFFFF"/>
      </a:lt1>
      <a:dk2>
        <a:srgbClr val="003473"/>
      </a:dk2>
      <a:lt2>
        <a:srgbClr val="EEECE1"/>
      </a:lt2>
      <a:accent1>
        <a:srgbClr val="0066FF"/>
      </a:accent1>
      <a:accent2>
        <a:srgbClr val="121784"/>
      </a:accent2>
      <a:accent3>
        <a:srgbClr val="82E26C"/>
      </a:accent3>
      <a:accent4>
        <a:srgbClr val="D50DA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B1860C825CED498B0B866468757F5D" ma:contentTypeVersion="7" ma:contentTypeDescription="Create a new document." ma:contentTypeScope="" ma:versionID="f1d7cd386a4ac748fdf986a5d4473ada">
  <xsd:schema xmlns:xsd="http://www.w3.org/2001/XMLSchema" xmlns:xs="http://www.w3.org/2001/XMLSchema" xmlns:p="http://schemas.microsoft.com/office/2006/metadata/properties" xmlns:ns2="7d9d616f-0f74-4923-9a0a-01a744af53ab" xmlns:ns3="79f867a2-992e-4c0b-919c-2b6b6a81fb03" targetNamespace="http://schemas.microsoft.com/office/2006/metadata/properties" ma:root="true" ma:fieldsID="f8bacb96397ffbe800890191023e3b33" ns2:_="" ns3:_="">
    <xsd:import namespace="7d9d616f-0f74-4923-9a0a-01a744af53ab"/>
    <xsd:import namespace="79f867a2-992e-4c0b-919c-2b6b6a81fb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9d616f-0f74-4923-9a0a-01a744af53a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f867a2-992e-4c0b-919c-2b6b6a81fb0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8A4B60-D16F-4B1C-B5EE-0267A25B4E19}">
  <ds:schemaRefs>
    <ds:schemaRef ds:uri="http://schemas.openxmlformats.org/package/2006/metadata/core-properties"/>
    <ds:schemaRef ds:uri="http://purl.org/dc/terms/"/>
    <ds:schemaRef ds:uri="79f867a2-992e-4c0b-919c-2b6b6a81fb03"/>
    <ds:schemaRef ds:uri="http://purl.org/dc/dcmitype/"/>
    <ds:schemaRef ds:uri="http://schemas.microsoft.com/office/2006/documentManagement/types"/>
    <ds:schemaRef ds:uri="7d9d616f-0f74-4923-9a0a-01a744af53ab"/>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CB2FB57-E3CF-4AED-8966-3602AEEBDE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9d616f-0f74-4923-9a0a-01a744af53ab"/>
    <ds:schemaRef ds:uri="79f867a2-992e-4c0b-919c-2b6b6a81fb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941908-61DD-4586-8B19-B5216E5D66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17136</TotalTime>
  <Words>9040</Words>
  <Application>Microsoft Office PowerPoint</Application>
  <PresentationFormat>On-screen Show (4:3)</PresentationFormat>
  <Paragraphs>833</Paragraphs>
  <Slides>96</Slides>
  <Notes>95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101" baseType="lpstr">
      <vt:lpstr>Arial</vt:lpstr>
      <vt:lpstr>Calibri</vt:lpstr>
      <vt:lpstr>Wingdings</vt:lpstr>
      <vt:lpstr>Office Theme</vt:lpstr>
      <vt:lpstr>Acrobat Document</vt:lpstr>
      <vt:lpstr>PowerPoint Presentation</vt:lpstr>
      <vt:lpstr>Cómo entender las lesiones durante la infancia</vt:lpstr>
      <vt:lpstr>¿En dónde se lesionan los niños?</vt:lpstr>
      <vt:lpstr>¿Cómo se lesionan los niños?</vt:lpstr>
      <vt:lpstr>Riesgo de lesiones y etapas de desarrollo</vt:lpstr>
      <vt:lpstr>Nacimiento a 3 meses</vt:lpstr>
      <vt:lpstr>Nacimiento a 3 meses</vt:lpstr>
      <vt:lpstr>4 a 6 meses</vt:lpstr>
      <vt:lpstr>4 a 6 meses</vt:lpstr>
      <vt:lpstr>7 a 12 meses</vt:lpstr>
      <vt:lpstr>7 a 12 meses</vt:lpstr>
      <vt:lpstr>1 y 2 años</vt:lpstr>
      <vt:lpstr>PowerPoint Presentation</vt:lpstr>
      <vt:lpstr>3 y 4 años</vt:lpstr>
      <vt:lpstr>PowerPoint Presentation</vt:lpstr>
      <vt:lpstr>5 años y mayores</vt:lpstr>
      <vt:lpstr>PowerPoint Presentation</vt:lpstr>
      <vt:lpstr>Retraso del desarrollo</vt:lpstr>
      <vt:lpstr>Prevención de lesiones durante la infancia Temas</vt:lpstr>
      <vt:lpstr>  Síndrome de muerte infantil súbita (SIDS) y otras muertes infantiles relacionadas con el sueño  </vt:lpstr>
      <vt:lpstr>SIDS y el cuidado infantil</vt:lpstr>
      <vt:lpstr>PowerPoint Presentation</vt:lpstr>
      <vt:lpstr>Cómo reducir el riesgo de SIDS en una guardería infantil </vt:lpstr>
      <vt:lpstr>Cómo reducir el riesgo de SIDS en una guardería infantil </vt:lpstr>
      <vt:lpstr>Cómo reducir el riesgo de SIDS en una guardería infantil </vt:lpstr>
      <vt:lpstr>Cómo reducir el riesgo de SIDS en una guardería infantil </vt:lpstr>
      <vt:lpstr>Cómo reducir el riesgo de SIDS en una guardería infantil </vt:lpstr>
      <vt:lpstr>Tiempo de pancita</vt:lpstr>
      <vt:lpstr>PowerPoint Presentation</vt:lpstr>
      <vt:lpstr>¿Qué tal envolver en una sábana?</vt:lpstr>
      <vt:lpstr> Síndrome del bebé zarandeado </vt:lpstr>
      <vt:lpstr>PowerPoint Presentation</vt:lpstr>
      <vt:lpstr>Llanto de un bebé</vt:lpstr>
      <vt:lpstr>Llanto de un bebé</vt:lpstr>
      <vt:lpstr>Estrategias para lidiar</vt:lpstr>
      <vt:lpstr>Estrategias para lidiar (cont.)</vt:lpstr>
      <vt:lpstr>Identificación del síndrome del bebé zarandeado</vt:lpstr>
      <vt:lpstr>Lesión cerebral traumática (TBI)  y conmoción</vt:lpstr>
      <vt:lpstr>PowerPoint Presentation</vt:lpstr>
      <vt:lpstr>Prevención del maltrato infantil</vt:lpstr>
      <vt:lpstr>Clases de maltrato infantil</vt:lpstr>
      <vt:lpstr>Formas de prevenir el maltrato infantil</vt:lpstr>
      <vt:lpstr>Formas de prevenir el maltrato infantil (cont.)</vt:lpstr>
      <vt:lpstr>Informante obligatorio</vt:lpstr>
      <vt:lpstr>Capacitación para informantes obligatorios</vt:lpstr>
      <vt:lpstr>Quemaduras y fuego</vt:lpstr>
      <vt:lpstr>Prevención de quemaduras e incendios: Equipos</vt:lpstr>
      <vt:lpstr>Prevención de quemaduras e incendios: Alimentos y bebidas</vt:lpstr>
      <vt:lpstr>Prevención de quemaduras e incendios: Prácticas</vt:lpstr>
      <vt:lpstr>PowerPoint Presentation</vt:lpstr>
      <vt:lpstr>Atragantamiento</vt:lpstr>
      <vt:lpstr>PowerPoint Presentation</vt:lpstr>
      <vt:lpstr>Prevención del atragantamiento</vt:lpstr>
      <vt:lpstr>Peligros de atragantamiento: Alimentos</vt:lpstr>
      <vt:lpstr>Peligros de atragantamiento: Juguetes y objetos</vt:lpstr>
      <vt:lpstr>Peligros de asfixia y estrangulamiento</vt:lpstr>
      <vt:lpstr>Caídas</vt:lpstr>
      <vt:lpstr>Reducción del riesgo de caídas: Equipos</vt:lpstr>
      <vt:lpstr>Reducción del riesgo de caídas: Entorno</vt:lpstr>
      <vt:lpstr>Reducción del riesgo de caídas: Supervisión</vt:lpstr>
      <vt:lpstr>Envenenamiento</vt:lpstr>
      <vt:lpstr>Peligros de envenenamiento</vt:lpstr>
      <vt:lpstr>Prevención del envenenamiento: Entorno</vt:lpstr>
      <vt:lpstr>Prevención del envenenamiento: Prácticas</vt:lpstr>
      <vt:lpstr>Encuentre los peligros</vt:lpstr>
      <vt:lpstr>Ahogamiento</vt:lpstr>
      <vt:lpstr>Prevención del ahogamiento</vt:lpstr>
      <vt:lpstr>Encuentre formas seguras de jugar con agua</vt:lpstr>
      <vt:lpstr>Seguridad del niño pasajero</vt:lpstr>
      <vt:lpstr>PowerPoint Presentation</vt:lpstr>
      <vt:lpstr>En los autos y alrededor de estos</vt:lpstr>
      <vt:lpstr>Prevenga los accidentes con niños arrollados</vt:lpstr>
      <vt:lpstr>Seguridad durante excursiones</vt:lpstr>
      <vt:lpstr>Seguridad durante excursiones</vt:lpstr>
      <vt:lpstr>Seguridad durante excursiones</vt:lpstr>
      <vt:lpstr> Seguridad en el autobús escolar</vt:lpstr>
      <vt:lpstr>Consejos de seguridad en el autobús escolar</vt:lpstr>
      <vt:lpstr>Los niños pequeños y los desastres</vt:lpstr>
      <vt:lpstr>Después de un desastre…</vt:lpstr>
      <vt:lpstr>Después de un desastre…(cont.)</vt:lpstr>
      <vt:lpstr>Typical Reactions Following a Disaster</vt:lpstr>
      <vt:lpstr>Políticas sobre la prevención de lesiones Temas</vt:lpstr>
      <vt:lpstr>Prevención de lesiones de espalda para el personal</vt:lpstr>
      <vt:lpstr>Cómo pueden ocurrir las lesiones de espalda:</vt:lpstr>
      <vt:lpstr>Cómo pueden ocurrir las lesiones de espalda: (cont.)</vt:lpstr>
      <vt:lpstr>PowerPoint Presentation</vt:lpstr>
      <vt:lpstr>Hábitos seguros en el área de juegos</vt:lpstr>
      <vt:lpstr>Columpios </vt:lpstr>
      <vt:lpstr>Resbaladeras</vt:lpstr>
      <vt:lpstr>Escaleras y barras horizontales</vt:lpstr>
      <vt:lpstr>Estructuras para trepar</vt:lpstr>
      <vt:lpstr>Rutinas de seguridad y control del comportamiento</vt:lpstr>
      <vt:lpstr>Revisiones regulares de seguridad: Interiores y exteriores</vt:lpstr>
      <vt:lpstr>Listas de verificación de salud y seguridad</vt:lpstr>
      <vt:lpstr>PowerPoint Presentation</vt:lpstr>
      <vt:lpstr>Lista de verificación de salud y seguridad para ECE</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Bobbie</dc:creator>
  <cp:lastModifiedBy>Christine Gallagher</cp:lastModifiedBy>
  <cp:revision>239</cp:revision>
  <dcterms:created xsi:type="dcterms:W3CDTF">2018-04-18T15:22:52Z</dcterms:created>
  <dcterms:modified xsi:type="dcterms:W3CDTF">2018-07-20T19:48:49Z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F2CB66ED-E129-43CA-A1FD-72B328A66A06</vt:lpwstr>
  </property>
  <property fmtid="{D5CDD505-2E9C-101B-9397-08002B2CF9AE}" pid="3" name="ArticulatePath">
    <vt:lpwstr>Presentation5</vt:lpwstr>
  </property>
  <property fmtid="{D5CDD505-2E9C-101B-9397-08002B2CF9AE}" pid="4" name="ContentTypeId">
    <vt:lpwstr>0x010100A1B1860C825CED498B0B866468757F5D</vt:lpwstr>
  </property>
</Properties>
</file>